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8853C1-0E58-40A1-9C7A-1D2C4C8D1DCB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25CF31-4C4B-466D-980E-41E0A57E4E9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Derecho preclásico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Características y fuentes.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1335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170579"/>
          </a:xfrm>
        </p:spPr>
        <p:txBody>
          <a:bodyPr/>
          <a:lstStyle/>
          <a:p>
            <a:pPr algn="just"/>
            <a:endParaRPr lang="es-MX" dirty="0" smtClean="0"/>
          </a:p>
          <a:p>
            <a:pPr algn="just"/>
            <a:r>
              <a:rPr lang="es-MX" dirty="0" smtClean="0"/>
              <a:t>Son </a:t>
            </a:r>
            <a:r>
              <a:rPr lang="es-MX" dirty="0"/>
              <a:t>las decisiones votadas por la plebe en los </a:t>
            </a:r>
            <a:r>
              <a:rPr lang="es-MX" i="1" dirty="0"/>
              <a:t>concilia </a:t>
            </a:r>
            <a:r>
              <a:rPr lang="es-MX" i="1" dirty="0" err="1"/>
              <a:t>plebis</a:t>
            </a:r>
            <a:r>
              <a:rPr lang="es-MX" i="1" dirty="0"/>
              <a:t> </a:t>
            </a:r>
            <a:r>
              <a:rPr lang="es-MX" dirty="0"/>
              <a:t>a propuesta de un </a:t>
            </a:r>
            <a:r>
              <a:rPr lang="es-MX" dirty="0" smtClean="0"/>
              <a:t>tribuno. </a:t>
            </a:r>
            <a:r>
              <a:rPr lang="es-MX" dirty="0"/>
              <a:t>Básicamente se trata de medidas administrativas o legislativas aprobadas por los </a:t>
            </a:r>
            <a:r>
              <a:rPr lang="es-MX" i="1" dirty="0" smtClean="0"/>
              <a:t>concilia </a:t>
            </a:r>
            <a:r>
              <a:rPr lang="es-MX" i="1" dirty="0" err="1" smtClean="0"/>
              <a:t>plebis</a:t>
            </a:r>
            <a:r>
              <a:rPr lang="es-MX" i="1" dirty="0" smtClean="0"/>
              <a:t> </a:t>
            </a:r>
            <a:r>
              <a:rPr lang="es-MX" dirty="0"/>
              <a:t>a propuesta del tribuno de la plebe.</a:t>
            </a:r>
          </a:p>
          <a:p>
            <a:pPr algn="just"/>
            <a:r>
              <a:rPr lang="es-MX" dirty="0"/>
              <a:t>Si bien en un principio solo eran aplicables a los plebeyos, a partir de la </a:t>
            </a:r>
            <a:r>
              <a:rPr lang="es-MX" i="1" dirty="0" err="1"/>
              <a:t>lex</a:t>
            </a:r>
            <a:r>
              <a:rPr lang="es-MX" i="1" dirty="0"/>
              <a:t> Hortensia </a:t>
            </a:r>
            <a:r>
              <a:rPr lang="es-MX" dirty="0"/>
              <a:t>del </a:t>
            </a:r>
            <a:r>
              <a:rPr lang="es-MX" dirty="0" smtClean="0"/>
              <a:t>286 a.C</a:t>
            </a:r>
            <a:r>
              <a:rPr lang="es-MX" dirty="0"/>
              <a:t>. se convirtieron en obligatorios también para los patricios.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es-MX" sz="2400" dirty="0" smtClean="0">
                <a:solidFill>
                  <a:srgbClr val="7030A0"/>
                </a:solidFill>
              </a:rPr>
              <a:t>Los plebiscitos continua…</a:t>
            </a:r>
            <a:endParaRPr lang="es-MX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3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098571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es-MX" sz="2000" b="1" dirty="0" smtClean="0"/>
              <a:t>QUE ES</a:t>
            </a:r>
            <a:r>
              <a:rPr lang="es-MX" sz="2000" dirty="0" smtClean="0"/>
              <a:t>: </a:t>
            </a:r>
            <a:r>
              <a:rPr lang="es-MX" sz="2000" dirty="0"/>
              <a:t>Normas creadas por los magistrados en </a:t>
            </a:r>
            <a:r>
              <a:rPr lang="es-MX" sz="2000" dirty="0" smtClean="0"/>
              <a:t>los asuntos </a:t>
            </a:r>
            <a:r>
              <a:rPr lang="es-MX" sz="2000" dirty="0"/>
              <a:t>de su competencia a las que </a:t>
            </a:r>
            <a:r>
              <a:rPr lang="es-MX" sz="2000" dirty="0" smtClean="0"/>
              <a:t>debían mantenerse y someterse los </a:t>
            </a:r>
            <a:r>
              <a:rPr lang="es-MX" sz="2000" dirty="0"/>
              <a:t>ciudadanos, adaptando su conducta a ellas</a:t>
            </a:r>
            <a:r>
              <a:rPr lang="es-MX" sz="2000" dirty="0" smtClean="0"/>
              <a:t>.</a:t>
            </a:r>
          </a:p>
          <a:p>
            <a:pPr marL="109728" indent="0">
              <a:buNone/>
            </a:pPr>
            <a:r>
              <a:rPr lang="es-MX" sz="2000" b="1" dirty="0" smtClean="0"/>
              <a:t>Fundamento</a:t>
            </a:r>
            <a:r>
              <a:rPr lang="es-MX" sz="2000" dirty="0" smtClean="0"/>
              <a:t>.- se </a:t>
            </a:r>
            <a:r>
              <a:rPr lang="es-MX" sz="2000" dirty="0"/>
              <a:t>basaba en el </a:t>
            </a:r>
            <a:r>
              <a:rPr lang="es-MX" sz="2000" i="1" dirty="0" err="1"/>
              <a:t>imperium</a:t>
            </a:r>
            <a:r>
              <a:rPr lang="es-MX" sz="2000" i="1" dirty="0"/>
              <a:t> </a:t>
            </a:r>
            <a:r>
              <a:rPr lang="es-MX" sz="2000" dirty="0"/>
              <a:t>otorgado a los magistrados, de donde se </a:t>
            </a:r>
            <a:r>
              <a:rPr lang="es-MX" sz="2000" dirty="0" smtClean="0"/>
              <a:t>desprende el </a:t>
            </a:r>
            <a:r>
              <a:rPr lang="es-MX" sz="2000" i="1" dirty="0" err="1"/>
              <a:t>ius</a:t>
            </a:r>
            <a:r>
              <a:rPr lang="es-MX" sz="2000" i="1" dirty="0"/>
              <a:t> </a:t>
            </a:r>
            <a:r>
              <a:rPr lang="es-MX" sz="2000" i="1" dirty="0" err="1"/>
              <a:t>edicendi</a:t>
            </a:r>
            <a:r>
              <a:rPr lang="es-MX" sz="2000" dirty="0"/>
              <a:t>, esto es, la facultad de decir el derecho a través de su edicto. </a:t>
            </a:r>
            <a:endParaRPr lang="es-MX" sz="2000" dirty="0" smtClean="0"/>
          </a:p>
          <a:p>
            <a:pPr marL="109728" indent="0" algn="just">
              <a:buNone/>
            </a:pPr>
            <a:r>
              <a:rPr lang="es-MX" sz="2000" b="1" dirty="0" smtClean="0"/>
              <a:t>Quienes mas tenían esa facultad</a:t>
            </a:r>
            <a:r>
              <a:rPr lang="es-MX" sz="2000" dirty="0" smtClean="0"/>
              <a:t>.- Además </a:t>
            </a:r>
            <a:r>
              <a:rPr lang="es-MX" sz="2000" dirty="0"/>
              <a:t>de </a:t>
            </a:r>
            <a:r>
              <a:rPr lang="es-MX" sz="2000" dirty="0" smtClean="0"/>
              <a:t>los cónsules</a:t>
            </a:r>
            <a:r>
              <a:rPr lang="es-MX" sz="2000" dirty="0"/>
              <a:t>, tanto el pretor urbano como el peregrino y los ediles, y en las provincias, los </a:t>
            </a:r>
            <a:r>
              <a:rPr lang="es-MX" sz="2000" dirty="0" smtClean="0"/>
              <a:t>gobernadores y </a:t>
            </a:r>
            <a:r>
              <a:rPr lang="es-MX" sz="2000" dirty="0"/>
              <a:t>los cuestores fueron los magistrados que más desarrollaron esta facultad de </a:t>
            </a:r>
            <a:r>
              <a:rPr lang="es-MX" sz="2000" dirty="0" smtClean="0"/>
              <a:t>decir el </a:t>
            </a:r>
            <a:r>
              <a:rPr lang="es-MX" sz="2000" dirty="0"/>
              <a:t>Derecho</a:t>
            </a:r>
            <a:r>
              <a:rPr lang="es-MX" sz="2000" dirty="0" smtClean="0"/>
              <a:t>.</a:t>
            </a:r>
          </a:p>
          <a:p>
            <a:pPr marL="109728" indent="0" algn="just">
              <a:buNone/>
            </a:pPr>
            <a:r>
              <a:rPr lang="es-MX" sz="2000" b="1" dirty="0" smtClean="0"/>
              <a:t>Inicio</a:t>
            </a:r>
            <a:r>
              <a:rPr lang="es-MX" sz="2000" dirty="0" smtClean="0"/>
              <a:t>.- </a:t>
            </a:r>
            <a:r>
              <a:rPr lang="es-MX" sz="2000" dirty="0"/>
              <a:t>Cuando un magistrado se disponía a ocupar el cargo debía publicar su programa general, </a:t>
            </a:r>
            <a:r>
              <a:rPr lang="es-MX" sz="2000" dirty="0" smtClean="0"/>
              <a:t>el cual </a:t>
            </a:r>
            <a:r>
              <a:rPr lang="es-MX" sz="2000" dirty="0"/>
              <a:t>contenía los criterios que seguiría en su administración de justicia (</a:t>
            </a:r>
            <a:r>
              <a:rPr lang="es-MX" sz="2000" i="1" dirty="0" err="1"/>
              <a:t>edictum</a:t>
            </a:r>
            <a:r>
              <a:rPr lang="es-MX" sz="2000" i="1" dirty="0"/>
              <a:t> anual</a:t>
            </a:r>
            <a:r>
              <a:rPr lang="es-MX" sz="2000" dirty="0"/>
              <a:t>), </a:t>
            </a:r>
            <a:r>
              <a:rPr lang="es-MX" sz="2000" dirty="0" smtClean="0"/>
              <a:t>también podían </a:t>
            </a:r>
            <a:r>
              <a:rPr lang="es-MX" sz="2000" dirty="0"/>
              <a:t>dictar normas en ocasión de un caso no previsto (</a:t>
            </a:r>
            <a:r>
              <a:rPr lang="es-MX" sz="2000" i="1" dirty="0" err="1"/>
              <a:t>edictum</a:t>
            </a:r>
            <a:r>
              <a:rPr lang="es-MX" sz="2000" i="1" dirty="0"/>
              <a:t> </a:t>
            </a:r>
            <a:r>
              <a:rPr lang="es-MX" sz="2000" i="1" dirty="0" err="1"/>
              <a:t>repentinum</a:t>
            </a:r>
            <a:r>
              <a:rPr lang="es-MX" sz="2000" dirty="0"/>
              <a:t>). Al ser </a:t>
            </a:r>
            <a:r>
              <a:rPr lang="es-MX" sz="2000" dirty="0" smtClean="0"/>
              <a:t>el cargo </a:t>
            </a:r>
            <a:r>
              <a:rPr lang="es-MX" sz="2000" dirty="0"/>
              <a:t>anual, era evidente que ese programa general no se modificaba de un año a otro, por </a:t>
            </a:r>
            <a:r>
              <a:rPr lang="es-MX" sz="2000" dirty="0" smtClean="0"/>
              <a:t>lo </a:t>
            </a:r>
            <a:r>
              <a:rPr lang="pt-BR" sz="2000" dirty="0" smtClean="0"/>
              <a:t>que </a:t>
            </a:r>
            <a:r>
              <a:rPr lang="pt-BR" sz="2000" dirty="0"/>
              <a:t>se </a:t>
            </a:r>
            <a:r>
              <a:rPr lang="pt-BR" sz="2000" dirty="0" err="1"/>
              <a:t>trasmitía</a:t>
            </a:r>
            <a:r>
              <a:rPr lang="pt-BR" sz="2000" dirty="0"/>
              <a:t> de pretor a pretor (</a:t>
            </a:r>
            <a:r>
              <a:rPr lang="pt-BR" sz="2000" i="1" dirty="0" err="1"/>
              <a:t>edictum</a:t>
            </a:r>
            <a:r>
              <a:rPr lang="pt-BR" sz="2000" i="1" dirty="0"/>
              <a:t> </a:t>
            </a:r>
            <a:r>
              <a:rPr lang="pt-BR" sz="2000" i="1" dirty="0" err="1"/>
              <a:t>vetus</a:t>
            </a:r>
            <a:r>
              <a:rPr lang="pt-BR" sz="2000" i="1" dirty="0"/>
              <a:t> o </a:t>
            </a:r>
            <a:r>
              <a:rPr lang="pt-BR" sz="2000" i="1" dirty="0" err="1"/>
              <a:t>traslaticium</a:t>
            </a:r>
            <a:r>
              <a:rPr lang="pt-BR" sz="2000" dirty="0"/>
              <a:t>).</a:t>
            </a:r>
            <a:endParaRPr lang="es-MX" sz="20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s-MX" sz="3200" b="0" dirty="0">
                <a:effectLst/>
              </a:rPr>
              <a:t>v. Edicto de los magistrados</a:t>
            </a:r>
            <a:endParaRPr lang="es-MX" sz="3200" dirty="0">
              <a:effectLst/>
            </a:endParaRPr>
          </a:p>
        </p:txBody>
      </p:sp>
      <p:cxnSp>
        <p:nvCxnSpPr>
          <p:cNvPr id="5" name="4 Conector angular"/>
          <p:cNvCxnSpPr/>
          <p:nvPr/>
        </p:nvCxnSpPr>
        <p:spPr>
          <a:xfrm>
            <a:off x="2051720" y="5373216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260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026563"/>
          </a:xfrm>
        </p:spPr>
        <p:txBody>
          <a:bodyPr>
            <a:normAutofit/>
          </a:bodyPr>
          <a:lstStyle/>
          <a:p>
            <a:pPr algn="just"/>
            <a:r>
              <a:rPr lang="es-MX" sz="2400" b="1" dirty="0" smtClean="0"/>
              <a:t>Su importancia.- </a:t>
            </a:r>
            <a:r>
              <a:rPr lang="es-MX" sz="2400" dirty="0" smtClean="0"/>
              <a:t>se encuentra en la aparición</a:t>
            </a:r>
            <a:r>
              <a:rPr lang="es-MX" sz="2400" dirty="0"/>
              <a:t> </a:t>
            </a:r>
            <a:r>
              <a:rPr lang="es-MX" sz="2400" dirty="0" smtClean="0"/>
              <a:t>del </a:t>
            </a:r>
            <a:r>
              <a:rPr lang="es-MX" sz="2400" u="sng" dirty="0"/>
              <a:t>procedimiento formulario </a:t>
            </a:r>
            <a:r>
              <a:rPr lang="es-MX" sz="2400" dirty="0"/>
              <a:t>reconocido por la </a:t>
            </a:r>
            <a:r>
              <a:rPr lang="es-MX" sz="2400" i="1" dirty="0" err="1"/>
              <a:t>lex</a:t>
            </a:r>
            <a:r>
              <a:rPr lang="es-MX" sz="2400" i="1" dirty="0"/>
              <a:t> </a:t>
            </a:r>
            <a:r>
              <a:rPr lang="es-MX" sz="2400" i="1" dirty="0" err="1"/>
              <a:t>Aebutia</a:t>
            </a:r>
            <a:r>
              <a:rPr lang="es-MX" sz="2400" i="1" dirty="0"/>
              <a:t> </a:t>
            </a:r>
            <a:r>
              <a:rPr lang="es-MX" sz="2400" dirty="0"/>
              <a:t>del año 150 </a:t>
            </a:r>
            <a:r>
              <a:rPr lang="es-MX" sz="2400" dirty="0" err="1"/>
              <a:t>a.C</a:t>
            </a:r>
            <a:r>
              <a:rPr lang="es-MX" sz="2400" dirty="0"/>
              <a:t>? y las </a:t>
            </a:r>
            <a:r>
              <a:rPr lang="es-MX" sz="2400" i="1" dirty="0" err="1"/>
              <a:t>leges</a:t>
            </a:r>
            <a:r>
              <a:rPr lang="es-MX" sz="2400" i="1" dirty="0"/>
              <a:t> </a:t>
            </a:r>
            <a:r>
              <a:rPr lang="es-MX" sz="2400" i="1" dirty="0" err="1" smtClean="0"/>
              <a:t>Iuliae</a:t>
            </a:r>
            <a:r>
              <a:rPr lang="es-MX" sz="2400" i="1" dirty="0"/>
              <a:t> </a:t>
            </a:r>
            <a:r>
              <a:rPr lang="es-MX" sz="2400" i="1" dirty="0" err="1" smtClean="0"/>
              <a:t>Iudiciariae</a:t>
            </a:r>
            <a:r>
              <a:rPr lang="es-MX" sz="2400" i="1" dirty="0" smtClean="0"/>
              <a:t> </a:t>
            </a:r>
            <a:r>
              <a:rPr lang="es-MX" sz="2400" dirty="0"/>
              <a:t>de 17 a. C? que generalizaron su uso. Con este procedimiento, el pretor podía </a:t>
            </a:r>
            <a:r>
              <a:rPr lang="es-MX" sz="2400" dirty="0" smtClean="0"/>
              <a:t>con mayor </a:t>
            </a:r>
            <a:r>
              <a:rPr lang="es-MX" sz="2400" dirty="0"/>
              <a:t>libertad poner en marcha la facultad de crear el Derecho a través del ejercicio de </a:t>
            </a:r>
            <a:r>
              <a:rPr lang="es-MX" sz="2400" dirty="0" smtClean="0"/>
              <a:t>su </a:t>
            </a:r>
            <a:r>
              <a:rPr lang="es-MX" sz="2400" i="1" dirty="0" err="1" smtClean="0"/>
              <a:t>iurisdictio</a:t>
            </a:r>
            <a:r>
              <a:rPr lang="es-MX" sz="2400" dirty="0" smtClean="0"/>
              <a:t>.</a:t>
            </a:r>
          </a:p>
          <a:p>
            <a:pPr algn="just"/>
            <a:r>
              <a:rPr lang="es-MX" sz="2400" b="1" dirty="0" smtClean="0"/>
              <a:t>Contenido del edicto.- </a:t>
            </a:r>
            <a:r>
              <a:rPr lang="es-MX" sz="2400" dirty="0"/>
              <a:t>i. Ámbito material y territorial de la jurisdicción del </a:t>
            </a:r>
            <a:r>
              <a:rPr lang="es-MX" sz="2400" dirty="0" smtClean="0"/>
              <a:t>magistrado; ii</a:t>
            </a:r>
            <a:r>
              <a:rPr lang="es-MX" sz="2400" dirty="0"/>
              <a:t>. Medios procesales ordinarios; iii. Acciones extraordinarias; iv. Nulidad y ejecución de </a:t>
            </a:r>
            <a:r>
              <a:rPr lang="es-MX" sz="2400" dirty="0" smtClean="0"/>
              <a:t>la sentencia</a:t>
            </a:r>
            <a:r>
              <a:rPr lang="es-MX" sz="2400" dirty="0"/>
              <a:t>; v. interdictos y recursos complementarios.</a:t>
            </a:r>
            <a:endParaRPr lang="es-MX" sz="2400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s-MX" sz="3200" dirty="0" smtClean="0"/>
              <a:t>Cont. De los edictos del </a:t>
            </a:r>
            <a:r>
              <a:rPr lang="es-MX" sz="3200" dirty="0" err="1" smtClean="0"/>
              <a:t>mag</a:t>
            </a:r>
            <a:r>
              <a:rPr lang="es-MX" sz="3200" dirty="0" smtClean="0"/>
              <a:t>…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2864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098571"/>
          </a:xfrm>
        </p:spPr>
        <p:txBody>
          <a:bodyPr/>
          <a:lstStyle/>
          <a:p>
            <a:pPr marL="109728" indent="0" algn="just">
              <a:buNone/>
            </a:pPr>
            <a:endParaRPr lang="es-MX" dirty="0" smtClean="0"/>
          </a:p>
          <a:p>
            <a:pPr marL="109728" indent="0" algn="just">
              <a:buNone/>
            </a:pPr>
            <a:r>
              <a:rPr lang="es-MX" dirty="0" smtClean="0"/>
              <a:t>Tras </a:t>
            </a:r>
            <a:r>
              <a:rPr lang="es-MX" dirty="0"/>
              <a:t>la caída de la Monarquía etrusca y la </a:t>
            </a:r>
            <a:r>
              <a:rPr lang="es-MX" dirty="0" smtClean="0"/>
              <a:t>expulsión </a:t>
            </a:r>
            <a:r>
              <a:rPr lang="es-MX" dirty="0"/>
              <a:t>de Tarquino el Soberbio de Roma, </a:t>
            </a:r>
            <a:r>
              <a:rPr lang="es-MX" dirty="0" smtClean="0"/>
              <a:t>comenzó una </a:t>
            </a:r>
            <a:r>
              <a:rPr lang="es-MX" dirty="0"/>
              <a:t>nueva organización política denominada </a:t>
            </a:r>
            <a:r>
              <a:rPr lang="es-MX" b="1" dirty="0"/>
              <a:t>República</a:t>
            </a:r>
            <a:r>
              <a:rPr lang="es-MX" dirty="0"/>
              <a:t>. </a:t>
            </a:r>
            <a:endParaRPr lang="es-MX" dirty="0" smtClean="0"/>
          </a:p>
          <a:p>
            <a:pPr marL="109728" indent="0" algn="just">
              <a:buNone/>
            </a:pPr>
            <a:endParaRPr lang="es-MX" dirty="0"/>
          </a:p>
          <a:p>
            <a:pPr marL="109728" indent="0" algn="just">
              <a:buNone/>
            </a:pPr>
            <a:endParaRPr lang="es-MX" dirty="0" smtClean="0"/>
          </a:p>
          <a:p>
            <a:pPr marL="109728" indent="0" algn="just">
              <a:buNone/>
            </a:pPr>
            <a:r>
              <a:rPr lang="es-MX" dirty="0" smtClean="0"/>
              <a:t>Al </a:t>
            </a:r>
            <a:r>
              <a:rPr lang="es-MX" dirty="0"/>
              <a:t>orden jurídico de gran parte </a:t>
            </a:r>
            <a:r>
              <a:rPr lang="es-MX" dirty="0" smtClean="0"/>
              <a:t>de este </a:t>
            </a:r>
            <a:r>
              <a:rPr lang="es-MX" dirty="0"/>
              <a:t>período se le denominó Derecho preclásico, que abarca desde la expedición de la Ley </a:t>
            </a:r>
            <a:r>
              <a:rPr lang="es-MX" dirty="0" smtClean="0"/>
              <a:t>de las </a:t>
            </a:r>
            <a:r>
              <a:rPr lang="es-MX" dirty="0"/>
              <a:t>XII Tablas (451 a.C.) y hasta la expedición de la </a:t>
            </a:r>
            <a:r>
              <a:rPr lang="es-MX" i="1" dirty="0" err="1"/>
              <a:t>Lex</a:t>
            </a:r>
            <a:r>
              <a:rPr lang="es-MX" i="1" dirty="0"/>
              <a:t> Iulia </a:t>
            </a:r>
            <a:r>
              <a:rPr lang="es-MX" i="1" dirty="0" err="1"/>
              <a:t>Iudiciorum</a:t>
            </a:r>
            <a:r>
              <a:rPr lang="es-MX" i="1" dirty="0"/>
              <a:t> </a:t>
            </a:r>
            <a:r>
              <a:rPr lang="es-MX" i="1" dirty="0" err="1"/>
              <a:t>Privatorum</a:t>
            </a:r>
            <a:r>
              <a:rPr lang="es-MX" i="1" dirty="0"/>
              <a:t> </a:t>
            </a:r>
            <a:r>
              <a:rPr lang="es-MX" dirty="0"/>
              <a:t>(17 a.C.).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C</a:t>
            </a:r>
            <a:r>
              <a:rPr lang="es-MX" dirty="0" smtClean="0"/>
              <a:t>aracterísticas</a:t>
            </a:r>
            <a:endParaRPr lang="es-MX" dirty="0"/>
          </a:p>
        </p:txBody>
      </p:sp>
      <p:sp>
        <p:nvSpPr>
          <p:cNvPr id="4" name="3 Flecha derecha"/>
          <p:cNvSpPr/>
          <p:nvPr/>
        </p:nvSpPr>
        <p:spPr>
          <a:xfrm>
            <a:off x="6516216" y="5486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672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0265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MX" sz="2000" dirty="0"/>
              <a:t>i. </a:t>
            </a:r>
            <a:r>
              <a:rPr lang="es-MX" sz="2000" b="1" dirty="0"/>
              <a:t>Secularización del Derecho</a:t>
            </a:r>
            <a:r>
              <a:rPr lang="es-MX" sz="2000" dirty="0"/>
              <a:t>. Tras un </a:t>
            </a:r>
            <a:r>
              <a:rPr lang="es-MX" sz="2000" dirty="0" smtClean="0"/>
              <a:t>largo proceso </a:t>
            </a:r>
            <a:r>
              <a:rPr lang="es-MX" sz="2000" dirty="0"/>
              <a:t>secularizarse el Derecho es </a:t>
            </a:r>
            <a:r>
              <a:rPr lang="es-MX" sz="2000" dirty="0" smtClean="0"/>
              <a:t>separado de </a:t>
            </a:r>
            <a:r>
              <a:rPr lang="es-MX" sz="2000" dirty="0"/>
              <a:t>la religión de la </a:t>
            </a:r>
            <a:r>
              <a:rPr lang="es-MX" sz="2000" dirty="0" smtClean="0"/>
              <a:t>siguiente </a:t>
            </a:r>
            <a:r>
              <a:rPr lang="es-MX" sz="2000" dirty="0"/>
              <a:t>manera</a:t>
            </a:r>
            <a:r>
              <a:rPr lang="es-MX" sz="2000" dirty="0" smtClean="0"/>
              <a:t>: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b="1" dirty="0"/>
              <a:t>Con la publicación de la ley de las XII Tablas </a:t>
            </a:r>
            <a:r>
              <a:rPr lang="es-MX" sz="2000" dirty="0"/>
              <a:t>en 451 a.C. el derecho es </a:t>
            </a:r>
            <a:r>
              <a:rPr lang="es-MX" sz="2000" dirty="0" smtClean="0"/>
              <a:t>conocido por </a:t>
            </a:r>
            <a:r>
              <a:rPr lang="es-MX" sz="2000" dirty="0"/>
              <a:t>toda la comunidad, ya no es solo el monopolio de los </a:t>
            </a:r>
            <a:r>
              <a:rPr lang="es-MX" sz="2000" dirty="0" smtClean="0"/>
              <a:t>colegios pontificales</a:t>
            </a:r>
            <a:r>
              <a:rPr lang="es-MX" sz="2000" dirty="0"/>
              <a:t>, aunque los pontífices continuaban guardando los secretos </a:t>
            </a:r>
            <a:r>
              <a:rPr lang="es-MX" sz="2000" dirty="0" smtClean="0"/>
              <a:t>de su </a:t>
            </a:r>
            <a:r>
              <a:rPr lang="es-MX" sz="2000" dirty="0"/>
              <a:t>aplicación.</a:t>
            </a:r>
          </a:p>
          <a:p>
            <a:pPr algn="just"/>
            <a:r>
              <a:rPr lang="es-MX" sz="2000" b="1" dirty="0" err="1" smtClean="0"/>
              <a:t>Gneo</a:t>
            </a:r>
            <a:r>
              <a:rPr lang="es-MX" sz="2000" b="1" dirty="0" smtClean="0"/>
              <a:t> </a:t>
            </a:r>
            <a:r>
              <a:rPr lang="es-MX" sz="2000" b="1" dirty="0"/>
              <a:t>Flavio</a:t>
            </a:r>
            <a:r>
              <a:rPr lang="es-MX" sz="2000" dirty="0"/>
              <a:t>, escriba del célebre censor Apio Claudio publica en el año </a:t>
            </a:r>
            <a:r>
              <a:rPr lang="es-MX" sz="2000" dirty="0" smtClean="0"/>
              <a:t>304 a.C</a:t>
            </a:r>
            <a:r>
              <a:rPr lang="es-MX" sz="2000" dirty="0"/>
              <a:t>. el calendario judicial y las fórmulas de las </a:t>
            </a:r>
            <a:r>
              <a:rPr lang="es-MX" sz="2000" i="1" dirty="0" err="1"/>
              <a:t>legis</a:t>
            </a:r>
            <a:r>
              <a:rPr lang="es-MX" sz="2000" i="1" dirty="0"/>
              <a:t> </a:t>
            </a:r>
            <a:r>
              <a:rPr lang="es-MX" sz="2000" i="1" dirty="0" err="1"/>
              <a:t>actionis</a:t>
            </a:r>
            <a:r>
              <a:rPr lang="es-MX" sz="2000" i="1" dirty="0"/>
              <a:t> </a:t>
            </a:r>
            <a:r>
              <a:rPr lang="es-MX" sz="2000" i="1" dirty="0" err="1"/>
              <a:t>liber</a:t>
            </a:r>
            <a:r>
              <a:rPr lang="es-MX" sz="2000" i="1" dirty="0"/>
              <a:t> </a:t>
            </a:r>
            <a:r>
              <a:rPr lang="es-MX" sz="2000" i="1" dirty="0" err="1" smtClean="0"/>
              <a:t>actionum</a:t>
            </a:r>
            <a:r>
              <a:rPr lang="es-MX" sz="2000" dirty="0" smtClean="0"/>
              <a:t>, creando </a:t>
            </a:r>
            <a:r>
              <a:rPr lang="es-MX" sz="2000" dirty="0"/>
              <a:t>con ello el </a:t>
            </a:r>
            <a:r>
              <a:rPr lang="es-MX" sz="2000" i="1" dirty="0" err="1"/>
              <a:t>ius</a:t>
            </a:r>
            <a:r>
              <a:rPr lang="es-MX" sz="2000" i="1" dirty="0"/>
              <a:t> </a:t>
            </a:r>
            <a:r>
              <a:rPr lang="es-MX" sz="2000" i="1" dirty="0" err="1"/>
              <a:t>flavianum</a:t>
            </a:r>
            <a:r>
              <a:rPr lang="es-MX" sz="2000" i="1" dirty="0"/>
              <a:t>.</a:t>
            </a:r>
          </a:p>
          <a:p>
            <a:pPr algn="just"/>
            <a:r>
              <a:rPr lang="es-MX" sz="2000" b="1" dirty="0" smtClean="0"/>
              <a:t>El </a:t>
            </a:r>
            <a:r>
              <a:rPr lang="es-MX" sz="2000" b="1" dirty="0"/>
              <a:t>tribuno de la plebe </a:t>
            </a:r>
            <a:r>
              <a:rPr lang="es-MX" sz="2000" dirty="0"/>
              <a:t>Tiberio </a:t>
            </a:r>
            <a:r>
              <a:rPr lang="es-MX" sz="2000" dirty="0" err="1"/>
              <a:t>Carucanio</a:t>
            </a:r>
            <a:r>
              <a:rPr lang="es-MX" sz="2000" dirty="0"/>
              <a:t> en el 254 a.C. es elevado al </a:t>
            </a:r>
            <a:r>
              <a:rPr lang="es-MX" sz="2000" dirty="0" smtClean="0"/>
              <a:t>cargo de </a:t>
            </a:r>
            <a:r>
              <a:rPr lang="es-MX" sz="2000" dirty="0" err="1"/>
              <a:t>pontifice</a:t>
            </a:r>
            <a:r>
              <a:rPr lang="es-MX" sz="2000" dirty="0"/>
              <a:t> máximo, originando con ello, que el derecho no solo fuera </a:t>
            </a:r>
            <a:r>
              <a:rPr lang="es-MX" sz="2000" dirty="0" smtClean="0"/>
              <a:t>conocido por </a:t>
            </a:r>
            <a:r>
              <a:rPr lang="es-MX" sz="2000" dirty="0"/>
              <a:t>los patricios, sino también por los plebeyos.</a:t>
            </a:r>
          </a:p>
          <a:p>
            <a:pPr algn="just"/>
            <a:r>
              <a:rPr lang="es-MX" sz="2000" b="1" dirty="0" smtClean="0"/>
              <a:t>Sexto </a:t>
            </a:r>
            <a:r>
              <a:rPr lang="es-MX" sz="2000" b="1" dirty="0" err="1"/>
              <a:t>Aelio</a:t>
            </a:r>
            <a:r>
              <a:rPr lang="es-MX" sz="2000" b="1" dirty="0"/>
              <a:t> Peto </a:t>
            </a:r>
            <a:r>
              <a:rPr lang="es-MX" sz="2000" dirty="0"/>
              <a:t>en el año 204 a.C. publica su famoso libro llamado </a:t>
            </a:r>
            <a:r>
              <a:rPr lang="es-MX" sz="2000" i="1" dirty="0" err="1" smtClean="0"/>
              <a:t>Tripertita</a:t>
            </a:r>
            <a:r>
              <a:rPr lang="es-MX" sz="2000" i="1" dirty="0" smtClean="0"/>
              <a:t>, </a:t>
            </a:r>
            <a:r>
              <a:rPr lang="es-MX" sz="2000" dirty="0" smtClean="0"/>
              <a:t>el </a:t>
            </a:r>
            <a:r>
              <a:rPr lang="es-MX" sz="2000" dirty="0"/>
              <a:t>cual contiene una reproducción de la Ley de las XII Tablas, </a:t>
            </a:r>
            <a:r>
              <a:rPr lang="es-MX" sz="2000" dirty="0" smtClean="0"/>
              <a:t>su </a:t>
            </a:r>
            <a:r>
              <a:rPr lang="es-MX" sz="2000" i="1" dirty="0" err="1" smtClean="0"/>
              <a:t>interpretatio</a:t>
            </a:r>
            <a:r>
              <a:rPr lang="es-MX" sz="2000" i="1" dirty="0" smtClean="0"/>
              <a:t> </a:t>
            </a:r>
            <a:r>
              <a:rPr lang="es-MX" sz="2000" dirty="0"/>
              <a:t>y las </a:t>
            </a:r>
            <a:r>
              <a:rPr lang="es-MX" sz="2000" i="1" dirty="0" err="1"/>
              <a:t>legis</a:t>
            </a:r>
            <a:r>
              <a:rPr lang="es-MX" sz="2000" i="1" dirty="0"/>
              <a:t> </a:t>
            </a:r>
            <a:r>
              <a:rPr lang="es-MX" sz="2000" i="1" dirty="0" err="1"/>
              <a:t>actiones</a:t>
            </a:r>
            <a:r>
              <a:rPr lang="es-MX" sz="2000" i="1" dirty="0"/>
              <a:t> </a:t>
            </a:r>
            <a:r>
              <a:rPr lang="es-MX" sz="2000" dirty="0"/>
              <a:t>(</a:t>
            </a:r>
            <a:r>
              <a:rPr lang="es-MX" sz="2000" i="1" dirty="0" err="1"/>
              <a:t>ius</a:t>
            </a:r>
            <a:r>
              <a:rPr lang="es-MX" sz="2000" i="1" dirty="0"/>
              <a:t> </a:t>
            </a:r>
            <a:r>
              <a:rPr lang="es-MX" sz="2000" i="1" dirty="0" err="1"/>
              <a:t>aelianum</a:t>
            </a:r>
            <a:r>
              <a:rPr lang="es-MX" sz="2000" dirty="0"/>
              <a:t>).</a:t>
            </a:r>
          </a:p>
          <a:p>
            <a:pPr algn="just"/>
            <a:r>
              <a:rPr lang="es-MX" sz="2000" b="1" dirty="0" smtClean="0"/>
              <a:t>A </a:t>
            </a:r>
            <a:r>
              <a:rPr lang="es-MX" sz="2000" b="1" dirty="0"/>
              <a:t>partir de este momento</a:t>
            </a:r>
            <a:r>
              <a:rPr lang="es-MX" sz="2000" dirty="0"/>
              <a:t>, el derecho fue accesible a todos los </a:t>
            </a:r>
            <a:r>
              <a:rPr lang="es-MX" sz="2000" dirty="0" smtClean="0"/>
              <a:t>ciudadanos romanos</a:t>
            </a:r>
            <a:r>
              <a:rPr lang="es-MX" sz="2000" dirty="0"/>
              <a:t>, existiendo ya una clara distinción entre el derecho y la </a:t>
            </a:r>
            <a:r>
              <a:rPr lang="es-MX" sz="2000" dirty="0" smtClean="0"/>
              <a:t>religión, por </a:t>
            </a:r>
            <a:r>
              <a:rPr lang="es-MX" sz="2000" dirty="0"/>
              <a:t>lo tanto, el derecho romano se convirtió en un derecho laico.</a:t>
            </a:r>
            <a:endParaRPr lang="es-MX" sz="2000" dirty="0" smtClean="0"/>
          </a:p>
          <a:p>
            <a:pPr algn="just"/>
            <a:endParaRPr lang="es-MX" dirty="0"/>
          </a:p>
          <a:p>
            <a:pPr marL="109728" indent="0" algn="just"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s-MX" sz="2800" dirty="0" smtClean="0"/>
              <a:t>Características del der. </a:t>
            </a:r>
            <a:r>
              <a:rPr lang="es-MX" sz="2800" dirty="0" err="1" smtClean="0"/>
              <a:t>Preclás</a:t>
            </a:r>
            <a:r>
              <a:rPr lang="es-MX" sz="2800" dirty="0" smtClean="0"/>
              <a:t>.</a:t>
            </a:r>
            <a:endParaRPr lang="es-MX" sz="2800" dirty="0"/>
          </a:p>
        </p:txBody>
      </p:sp>
      <p:sp>
        <p:nvSpPr>
          <p:cNvPr id="4" name="3 Flecha derecha"/>
          <p:cNvSpPr/>
          <p:nvPr/>
        </p:nvSpPr>
        <p:spPr>
          <a:xfrm>
            <a:off x="6444208" y="7647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795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026563"/>
          </a:xfrm>
        </p:spPr>
        <p:txBody>
          <a:bodyPr/>
          <a:lstStyle/>
          <a:p>
            <a:pPr marL="109728" indent="0"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MX" dirty="0" err="1" smtClean="0"/>
              <a:t>Caracteristicas</a:t>
            </a:r>
            <a:r>
              <a:rPr lang="es-MX" dirty="0" smtClean="0"/>
              <a:t>…..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12" t="44129" r="12319" b="24801"/>
          <a:stretch/>
        </p:blipFill>
        <p:spPr bwMode="auto">
          <a:xfrm>
            <a:off x="0" y="908720"/>
            <a:ext cx="91440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983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098571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i="1" dirty="0"/>
              <a:t>i. </a:t>
            </a:r>
            <a:r>
              <a:rPr lang="es-MX" sz="2000" i="1" dirty="0"/>
              <a:t>Costumbre</a:t>
            </a:r>
          </a:p>
          <a:p>
            <a:pPr algn="just"/>
            <a:r>
              <a:rPr lang="es-MX" sz="2000" dirty="0"/>
              <a:t>Los </a:t>
            </a:r>
            <a:r>
              <a:rPr lang="es-MX" sz="2000" i="1" dirty="0"/>
              <a:t>mores </a:t>
            </a:r>
            <a:r>
              <a:rPr lang="es-MX" sz="2000" i="1" dirty="0" err="1"/>
              <a:t>maiorum</a:t>
            </a:r>
            <a:r>
              <a:rPr lang="es-MX" sz="2000" i="1" dirty="0"/>
              <a:t> </a:t>
            </a:r>
            <a:r>
              <a:rPr lang="es-MX" sz="2000" dirty="0"/>
              <a:t>continúan siendo fuente del </a:t>
            </a:r>
            <a:r>
              <a:rPr lang="es-MX" sz="2000" i="1" dirty="0" err="1"/>
              <a:t>ius</a:t>
            </a:r>
            <a:r>
              <a:rPr lang="es-MX" sz="2000" i="1" dirty="0"/>
              <a:t> </a:t>
            </a:r>
            <a:r>
              <a:rPr lang="es-MX" sz="2000" i="1" dirty="0" err="1"/>
              <a:t>civile</a:t>
            </a:r>
            <a:r>
              <a:rPr lang="es-MX" sz="2000" dirty="0"/>
              <a:t>, sobre todo antes de la </a:t>
            </a:r>
            <a:r>
              <a:rPr lang="es-MX" sz="2000" dirty="0" smtClean="0"/>
              <a:t>expedición de </a:t>
            </a:r>
            <a:r>
              <a:rPr lang="es-MX" sz="2000" dirty="0"/>
              <a:t>la Ley de las XII Tablas.</a:t>
            </a:r>
          </a:p>
          <a:p>
            <a:r>
              <a:rPr lang="es-MX" sz="2000" i="1" dirty="0"/>
              <a:t>ii. Ley de las XII Tablas</a:t>
            </a:r>
          </a:p>
          <a:p>
            <a:r>
              <a:rPr lang="es-MX" sz="2000" dirty="0"/>
              <a:t>En los primeros años de la República y dentro del conflicto surgido entre la clase patricia </a:t>
            </a:r>
            <a:r>
              <a:rPr lang="es-MX" sz="2000" dirty="0" smtClean="0"/>
              <a:t>y plebeya </a:t>
            </a:r>
            <a:r>
              <a:rPr lang="es-MX" sz="2000" dirty="0"/>
              <a:t>fue aprobado en los años de 451-450 a.C. un conjunto de normas conocidas con </a:t>
            </a:r>
            <a:r>
              <a:rPr lang="es-MX" sz="2000" dirty="0" smtClean="0"/>
              <a:t>el nombre </a:t>
            </a:r>
            <a:r>
              <a:rPr lang="es-MX" sz="2000" dirty="0"/>
              <a:t>de la Ley de las XII Tablas.</a:t>
            </a:r>
          </a:p>
          <a:p>
            <a:pPr algn="just"/>
            <a:r>
              <a:rPr lang="es-MX" sz="2000" dirty="0"/>
              <a:t>Es un conjunto de normas que de acuerdo con la tradición </a:t>
            </a:r>
            <a:r>
              <a:rPr lang="es-MX" sz="2000" dirty="0" smtClean="0"/>
              <a:t>fueron redactadas </a:t>
            </a:r>
            <a:r>
              <a:rPr lang="es-MX" sz="2000" dirty="0"/>
              <a:t>por una </a:t>
            </a:r>
            <a:r>
              <a:rPr lang="es-MX" sz="2000" dirty="0" smtClean="0"/>
              <a:t>comi</a:t>
            </a:r>
            <a:r>
              <a:rPr lang="es-MX" sz="2000" dirty="0"/>
              <a:t>sión integrada por diez magistrados (</a:t>
            </a:r>
            <a:r>
              <a:rPr lang="es-MX" sz="2000" i="1" dirty="0" err="1"/>
              <a:t>decemviri</a:t>
            </a:r>
            <a:r>
              <a:rPr lang="es-MX" sz="2000" i="1" dirty="0"/>
              <a:t> </a:t>
            </a:r>
            <a:r>
              <a:rPr lang="es-MX" sz="2000" i="1" dirty="0" err="1"/>
              <a:t>legibus</a:t>
            </a:r>
            <a:r>
              <a:rPr lang="es-MX" sz="2000" i="1" dirty="0"/>
              <a:t> </a:t>
            </a:r>
            <a:r>
              <a:rPr lang="es-MX" sz="2000" i="1" dirty="0" err="1"/>
              <a:t>scribundis</a:t>
            </a:r>
            <a:r>
              <a:rPr lang="es-MX" sz="2000" dirty="0"/>
              <a:t>), razón por la que </a:t>
            </a:r>
            <a:r>
              <a:rPr lang="es-MX" sz="2000" dirty="0" smtClean="0"/>
              <a:t>también se </a:t>
            </a:r>
            <a:r>
              <a:rPr lang="es-MX" sz="2000" dirty="0"/>
              <a:t>le conoce como ley decenviral</a:t>
            </a:r>
            <a:r>
              <a:rPr lang="es-MX" sz="2000" dirty="0" smtClean="0"/>
              <a:t>.</a:t>
            </a:r>
          </a:p>
          <a:p>
            <a:pPr algn="just"/>
            <a:r>
              <a:rPr lang="es-MX" sz="2000" dirty="0"/>
              <a:t>Si bien se conoce muy poco de este ordenamiento jurídico, se </a:t>
            </a:r>
            <a:r>
              <a:rPr lang="es-MX" sz="2000" dirty="0" smtClean="0"/>
              <a:t>ha podido </a:t>
            </a:r>
            <a:r>
              <a:rPr lang="es-MX" sz="2000" dirty="0"/>
              <a:t>reconstruir a </a:t>
            </a:r>
            <a:r>
              <a:rPr lang="es-MX" sz="2000" dirty="0" smtClean="0"/>
              <a:t>través de </a:t>
            </a:r>
            <a:r>
              <a:rPr lang="es-MX" sz="2000" dirty="0"/>
              <a:t>fuentes indirectas su contenido, </a:t>
            </a:r>
            <a:r>
              <a:rPr lang="es-MX" sz="2000" dirty="0" smtClean="0"/>
              <a:t>por ello </a:t>
            </a:r>
            <a:r>
              <a:rPr lang="es-MX" sz="2000" dirty="0"/>
              <a:t>se sabe que contenía normas de </a:t>
            </a:r>
            <a:r>
              <a:rPr lang="es-MX" sz="2000" b="1" dirty="0"/>
              <a:t>Derecho </a:t>
            </a:r>
            <a:r>
              <a:rPr lang="es-MX" sz="2000" b="1" dirty="0" smtClean="0"/>
              <a:t>privado</a:t>
            </a:r>
            <a:r>
              <a:rPr lang="es-MX" sz="2000" dirty="0" smtClean="0"/>
              <a:t>, </a:t>
            </a:r>
            <a:r>
              <a:rPr lang="es-MX" sz="2000" b="1" dirty="0" smtClean="0"/>
              <a:t>criminal</a:t>
            </a:r>
            <a:r>
              <a:rPr lang="es-MX" sz="2000" dirty="0" smtClean="0"/>
              <a:t> </a:t>
            </a:r>
            <a:r>
              <a:rPr lang="es-MX" sz="2000" dirty="0"/>
              <a:t>y </a:t>
            </a:r>
            <a:r>
              <a:rPr lang="es-MX" sz="2000" b="1" dirty="0"/>
              <a:t>procesal</a:t>
            </a:r>
            <a:r>
              <a:rPr lang="es-MX" sz="2000" dirty="0"/>
              <a:t>.</a:t>
            </a:r>
            <a:endParaRPr lang="es-MX" sz="20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/>
              <a:t>Fuentes del derecho preclásico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66354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170579"/>
          </a:xfrm>
        </p:spPr>
        <p:txBody>
          <a:bodyPr>
            <a:normAutofit fontScale="92500"/>
          </a:bodyPr>
          <a:lstStyle/>
          <a:p>
            <a:pPr marL="109728" indent="0" algn="just">
              <a:buNone/>
            </a:pPr>
            <a:r>
              <a:rPr lang="es-MX" dirty="0"/>
              <a:t>En 462 a.C. el tribuno de la plebe Cayo </a:t>
            </a:r>
            <a:r>
              <a:rPr lang="es-MX" dirty="0" err="1"/>
              <a:t>Terentilio</a:t>
            </a:r>
            <a:r>
              <a:rPr lang="es-MX" dirty="0"/>
              <a:t> </a:t>
            </a:r>
            <a:r>
              <a:rPr lang="es-MX" dirty="0" err="1"/>
              <a:t>Harsa</a:t>
            </a:r>
            <a:r>
              <a:rPr lang="es-MX" dirty="0"/>
              <a:t> propuso un plebiscito para </a:t>
            </a:r>
            <a:r>
              <a:rPr lang="es-MX" dirty="0" smtClean="0"/>
              <a:t>obtener un </a:t>
            </a:r>
            <a:r>
              <a:rPr lang="es-MX" dirty="0"/>
              <a:t>derecho escrito que debía valer para patricios y plebeyos, oponiéndose los patricios a </a:t>
            </a:r>
            <a:r>
              <a:rPr lang="es-MX" dirty="0" smtClean="0"/>
              <a:t>través del </a:t>
            </a:r>
            <a:r>
              <a:rPr lang="es-MX" dirty="0"/>
              <a:t>Senado. Ocho años más tarde, se envió una comisión de tres miembros a Grecia a fin </a:t>
            </a:r>
            <a:r>
              <a:rPr lang="es-MX" dirty="0" smtClean="0"/>
              <a:t>de estudiar </a:t>
            </a:r>
            <a:r>
              <a:rPr lang="es-MX" dirty="0"/>
              <a:t>la técnica de las leyes escritas. </a:t>
            </a:r>
            <a:endParaRPr lang="es-MX" dirty="0" smtClean="0"/>
          </a:p>
          <a:p>
            <a:pPr marL="109728" indent="0" algn="just">
              <a:buNone/>
            </a:pPr>
            <a:r>
              <a:rPr lang="es-MX" dirty="0" smtClean="0"/>
              <a:t>A </a:t>
            </a:r>
            <a:r>
              <a:rPr lang="es-MX" dirty="0"/>
              <a:t>su regreso los comicios por centurias votaron </a:t>
            </a:r>
            <a:r>
              <a:rPr lang="es-MX" dirty="0" smtClean="0"/>
              <a:t>una ley </a:t>
            </a:r>
            <a:r>
              <a:rPr lang="es-MX" dirty="0"/>
              <a:t>que suspendía todas las magistraturas ordinarias y entregó el poder a los decenviros. </a:t>
            </a:r>
            <a:r>
              <a:rPr lang="es-MX" b="1" dirty="0" smtClean="0"/>
              <a:t>Primero</a:t>
            </a:r>
            <a:r>
              <a:rPr lang="es-MX" dirty="0" smtClean="0"/>
              <a:t> fueron </a:t>
            </a:r>
            <a:r>
              <a:rPr lang="es-MX" dirty="0"/>
              <a:t>redactadas diez tablas, un año más tarde se redactaron dos tablas más. Tras </a:t>
            </a:r>
            <a:r>
              <a:rPr lang="es-MX" dirty="0" smtClean="0"/>
              <a:t>una revuelta</a:t>
            </a:r>
            <a:r>
              <a:rPr lang="es-MX" dirty="0"/>
              <a:t>, los decenviros fueron removidos del poder y se regresó al orden republicano de </a:t>
            </a:r>
            <a:r>
              <a:rPr lang="es-MX" dirty="0" smtClean="0"/>
              <a:t>las magistraturas </a:t>
            </a:r>
            <a:r>
              <a:rPr lang="es-MX" dirty="0"/>
              <a:t>ordinarias.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/>
              <a:t>Ley de las XII tablas.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793721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4954555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s-MX" i="1" dirty="0"/>
              <a:t>iii. Leyes rogadas (</a:t>
            </a:r>
            <a:r>
              <a:rPr lang="es-MX" i="1" dirty="0" err="1"/>
              <a:t>leges</a:t>
            </a:r>
            <a:r>
              <a:rPr lang="es-MX" i="1" dirty="0"/>
              <a:t> </a:t>
            </a:r>
            <a:r>
              <a:rPr lang="es-MX" i="1" dirty="0" err="1"/>
              <a:t>rogatae</a:t>
            </a:r>
            <a:r>
              <a:rPr lang="es-MX" i="1" dirty="0" smtClean="0"/>
              <a:t>)</a:t>
            </a:r>
          </a:p>
          <a:p>
            <a:pPr marL="109728" indent="0" algn="just">
              <a:buNone/>
            </a:pPr>
            <a:r>
              <a:rPr lang="es-MX" sz="2000" b="1" dirty="0" smtClean="0"/>
              <a:t>Concepto</a:t>
            </a:r>
            <a:r>
              <a:rPr lang="es-MX" sz="2000" dirty="0" smtClean="0"/>
              <a:t>.- Disposición </a:t>
            </a:r>
            <a:r>
              <a:rPr lang="es-MX" sz="2000" dirty="0"/>
              <a:t>jurídica aprobada por el </a:t>
            </a:r>
            <a:r>
              <a:rPr lang="es-MX" sz="2000" i="1" dirty="0" err="1" smtClean="0"/>
              <a:t>populus</a:t>
            </a:r>
            <a:r>
              <a:rPr lang="es-MX" sz="2000" dirty="0" smtClean="0"/>
              <a:t>, reunido </a:t>
            </a:r>
            <a:r>
              <a:rPr lang="es-MX" sz="2000" dirty="0"/>
              <a:t>en comicios a propuesta de un </a:t>
            </a:r>
            <a:r>
              <a:rPr lang="es-MX" sz="2000" dirty="0" smtClean="0"/>
              <a:t>magistrado (</a:t>
            </a:r>
            <a:r>
              <a:rPr lang="es-MX" sz="2000" i="1" dirty="0" err="1" smtClean="0"/>
              <a:t>rogatio</a:t>
            </a:r>
            <a:r>
              <a:rPr lang="es-MX" sz="2000" dirty="0"/>
              <a:t>), de ahí el nombre de </a:t>
            </a:r>
            <a:r>
              <a:rPr lang="es-MX" sz="2000" i="1" dirty="0" err="1"/>
              <a:t>lex</a:t>
            </a:r>
            <a:r>
              <a:rPr lang="es-MX" sz="2000" i="1" dirty="0"/>
              <a:t> </a:t>
            </a:r>
            <a:r>
              <a:rPr lang="es-MX" sz="2000" i="1" dirty="0" err="1"/>
              <a:t>rogata</a:t>
            </a:r>
            <a:r>
              <a:rPr lang="es-MX" sz="2000" dirty="0"/>
              <a:t>, distinta de las </a:t>
            </a:r>
            <a:r>
              <a:rPr lang="es-MX" sz="2000" i="1" dirty="0" err="1"/>
              <a:t>lex</a:t>
            </a:r>
            <a:r>
              <a:rPr lang="es-MX" sz="2000" i="1" dirty="0"/>
              <a:t> data </a:t>
            </a:r>
            <a:r>
              <a:rPr lang="es-MX" sz="2000" dirty="0"/>
              <a:t>que es dictada </a:t>
            </a:r>
            <a:r>
              <a:rPr lang="es-MX" sz="2000" dirty="0" smtClean="0"/>
              <a:t>directamente por </a:t>
            </a:r>
            <a:r>
              <a:rPr lang="es-MX" sz="2000" dirty="0"/>
              <a:t>el </a:t>
            </a:r>
            <a:r>
              <a:rPr lang="es-MX" sz="2000" dirty="0" err="1"/>
              <a:t>magitrado</a:t>
            </a:r>
            <a:r>
              <a:rPr lang="es-MX" sz="2000" dirty="0"/>
              <a:t>.</a:t>
            </a:r>
          </a:p>
          <a:p>
            <a:pPr marL="109728" indent="0" algn="just">
              <a:buNone/>
            </a:pPr>
            <a:endParaRPr lang="es-MX" sz="2000" dirty="0" smtClean="0"/>
          </a:p>
          <a:p>
            <a:pPr marL="109728" indent="0" algn="just">
              <a:buNone/>
            </a:pPr>
            <a:r>
              <a:rPr lang="es-MX" sz="2000" dirty="0" smtClean="0"/>
              <a:t>Según </a:t>
            </a:r>
            <a:r>
              <a:rPr lang="es-MX" sz="2000" dirty="0"/>
              <a:t>Gayo, la ley es lo que el pueblo manda y estatuye (</a:t>
            </a:r>
            <a:r>
              <a:rPr lang="es-MX" sz="2000" i="1" dirty="0" err="1"/>
              <a:t>lex</a:t>
            </a:r>
            <a:r>
              <a:rPr lang="es-MX" sz="2000" i="1" dirty="0"/>
              <a:t> </a:t>
            </a:r>
            <a:r>
              <a:rPr lang="es-MX" sz="2000" i="1" dirty="0" err="1"/>
              <a:t>est</a:t>
            </a:r>
            <a:r>
              <a:rPr lang="es-MX" sz="2000" i="1" dirty="0"/>
              <a:t> </a:t>
            </a:r>
            <a:r>
              <a:rPr lang="es-MX" sz="2000" i="1" dirty="0" err="1"/>
              <a:t>quod</a:t>
            </a:r>
            <a:r>
              <a:rPr lang="es-MX" sz="2000" i="1" dirty="0"/>
              <a:t> </a:t>
            </a:r>
            <a:r>
              <a:rPr lang="es-MX" sz="2000" i="1" dirty="0" err="1"/>
              <a:t>populus</a:t>
            </a:r>
            <a:r>
              <a:rPr lang="es-MX" sz="2000" i="1" dirty="0"/>
              <a:t> </a:t>
            </a:r>
            <a:r>
              <a:rPr lang="es-MX" sz="2000" i="1" dirty="0" err="1"/>
              <a:t>iubet</a:t>
            </a:r>
            <a:r>
              <a:rPr lang="es-MX" sz="2000" i="1" dirty="0"/>
              <a:t> </a:t>
            </a:r>
            <a:r>
              <a:rPr lang="es-MX" sz="2000" i="1" dirty="0" err="1"/>
              <a:t>atque</a:t>
            </a:r>
            <a:r>
              <a:rPr lang="es-MX" sz="2000" i="1" dirty="0"/>
              <a:t> </a:t>
            </a:r>
            <a:r>
              <a:rPr lang="es-MX" sz="2000" i="1" dirty="0" err="1" smtClean="0"/>
              <a:t>constituit</a:t>
            </a:r>
            <a:r>
              <a:rPr lang="es-MX" sz="2000" dirty="0" smtClean="0"/>
              <a:t>), </a:t>
            </a:r>
            <a:r>
              <a:rPr lang="es-MX" sz="2000" dirty="0"/>
              <a:t>es decir, lo que el pueblo romano prescribe, interrogado por un magistrado</a:t>
            </a:r>
            <a:r>
              <a:rPr lang="es-MX" sz="2000" dirty="0" smtClean="0"/>
              <a:t>.</a:t>
            </a:r>
          </a:p>
          <a:p>
            <a:pPr marL="109728" indent="0" algn="just">
              <a:buNone/>
            </a:pPr>
            <a:endParaRPr lang="es-MX" sz="2000" dirty="0"/>
          </a:p>
          <a:p>
            <a:pPr marL="109728" indent="0" algn="just">
              <a:buNone/>
            </a:pPr>
            <a:r>
              <a:rPr lang="es-MX" sz="2000" b="1" dirty="0" smtClean="0"/>
              <a:t>Procedimiento</a:t>
            </a:r>
            <a:r>
              <a:rPr lang="es-MX" sz="2000" dirty="0" smtClean="0"/>
              <a:t>.- </a:t>
            </a:r>
            <a:r>
              <a:rPr lang="es-MX" sz="2000" dirty="0"/>
              <a:t>el magistrado, que podía ser el </a:t>
            </a:r>
            <a:r>
              <a:rPr lang="es-MX" sz="2000" dirty="0" smtClean="0"/>
              <a:t>cónsul, el </a:t>
            </a:r>
            <a:r>
              <a:rPr lang="es-MX" sz="2000" dirty="0"/>
              <a:t>pretor o el tribuno proponían una iniciativa (</a:t>
            </a:r>
            <a:r>
              <a:rPr lang="es-MX" sz="2000" i="1" dirty="0" err="1"/>
              <a:t>rogatio</a:t>
            </a:r>
            <a:r>
              <a:rPr lang="es-MX" sz="2000" dirty="0"/>
              <a:t>) a los comicios por centurias o </a:t>
            </a:r>
            <a:r>
              <a:rPr lang="es-MX" sz="2000" dirty="0" smtClean="0"/>
              <a:t>por tribus</a:t>
            </a:r>
            <a:r>
              <a:rPr lang="es-MX" sz="2000" i="1" dirty="0"/>
              <a:t>, </a:t>
            </a:r>
            <a:r>
              <a:rPr lang="es-MX" sz="2000" dirty="0"/>
              <a:t>los cuales votaban la aceptación o rechazo de la iniciativa.</a:t>
            </a:r>
            <a:endParaRPr lang="es-MX" sz="20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Cont. Fuentes del der. preclásico</a:t>
            </a:r>
            <a:endParaRPr lang="es-MX" dirty="0"/>
          </a:p>
        </p:txBody>
      </p:sp>
      <p:cxnSp>
        <p:nvCxnSpPr>
          <p:cNvPr id="5" name="4 Conector angular"/>
          <p:cNvCxnSpPr/>
          <p:nvPr/>
        </p:nvCxnSpPr>
        <p:spPr>
          <a:xfrm>
            <a:off x="8820472" y="5445224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18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098571"/>
          </a:xfrm>
        </p:spPr>
        <p:txBody>
          <a:bodyPr/>
          <a:lstStyle/>
          <a:p>
            <a:pPr algn="just"/>
            <a:r>
              <a:rPr lang="es-MX" dirty="0"/>
              <a:t>La votación se hacía en </a:t>
            </a:r>
            <a:r>
              <a:rPr lang="es-MX" dirty="0" smtClean="0"/>
              <a:t>el orden </a:t>
            </a:r>
            <a:r>
              <a:rPr lang="es-MX" dirty="0"/>
              <a:t>establecido en las centurias o en las tribus. Se empleaban unas tablillas de madera en </a:t>
            </a:r>
            <a:r>
              <a:rPr lang="es-MX" dirty="0" smtClean="0"/>
              <a:t>la que </a:t>
            </a:r>
            <a:r>
              <a:rPr lang="es-MX" dirty="0"/>
              <a:t>se podía aceptar la iniciativa (</a:t>
            </a:r>
            <a:r>
              <a:rPr lang="es-MX" i="1" dirty="0" err="1"/>
              <a:t>uti</a:t>
            </a:r>
            <a:r>
              <a:rPr lang="es-MX" i="1" dirty="0"/>
              <a:t> </a:t>
            </a:r>
            <a:r>
              <a:rPr lang="es-MX" i="1" dirty="0" err="1"/>
              <a:t>rogas</a:t>
            </a:r>
            <a:r>
              <a:rPr lang="es-MX" dirty="0"/>
              <a:t>) o rechazarla (</a:t>
            </a:r>
            <a:r>
              <a:rPr lang="es-MX" i="1" dirty="0" err="1"/>
              <a:t>antiqua</a:t>
            </a:r>
            <a:r>
              <a:rPr lang="es-MX" dirty="0"/>
              <a:t>). Finalizada la votación, </a:t>
            </a:r>
            <a:r>
              <a:rPr lang="es-MX" dirty="0" smtClean="0"/>
              <a:t>el magistrado </a:t>
            </a:r>
            <a:r>
              <a:rPr lang="es-MX" dirty="0"/>
              <a:t>comunicaba el resultado (</a:t>
            </a:r>
            <a:r>
              <a:rPr lang="es-MX" i="1" dirty="0" err="1"/>
              <a:t>renuntiatio</a:t>
            </a:r>
            <a:r>
              <a:rPr lang="es-MX" dirty="0"/>
              <a:t>) e inmediatamente la ley entraba en vigor. </a:t>
            </a:r>
            <a:r>
              <a:rPr lang="es-MX" dirty="0" smtClean="0"/>
              <a:t>A partir </a:t>
            </a:r>
            <a:r>
              <a:rPr lang="es-MX" dirty="0"/>
              <a:t>de la expedición de la </a:t>
            </a:r>
            <a:r>
              <a:rPr lang="es-MX" i="1" dirty="0" err="1"/>
              <a:t>lex</a:t>
            </a:r>
            <a:r>
              <a:rPr lang="es-MX" i="1" dirty="0"/>
              <a:t> </a:t>
            </a:r>
            <a:r>
              <a:rPr lang="es-MX" i="1" dirty="0" err="1"/>
              <a:t>Publilia</a:t>
            </a:r>
            <a:r>
              <a:rPr lang="es-MX" i="1" dirty="0"/>
              <a:t> </a:t>
            </a:r>
            <a:r>
              <a:rPr lang="es-MX" i="1" dirty="0" err="1"/>
              <a:t>Philonis</a:t>
            </a:r>
            <a:r>
              <a:rPr lang="es-MX" i="1" dirty="0"/>
              <a:t> </a:t>
            </a:r>
            <a:r>
              <a:rPr lang="es-MX" dirty="0"/>
              <a:t>de 339 a.C. fue necesario que la ley </a:t>
            </a:r>
            <a:r>
              <a:rPr lang="es-MX" dirty="0" smtClean="0"/>
              <a:t>aprobada por </a:t>
            </a:r>
            <a:r>
              <a:rPr lang="es-MX" dirty="0"/>
              <a:t>lo comicios fuera previamente aceptada por el Senado a través de su </a:t>
            </a:r>
            <a:r>
              <a:rPr lang="es-MX" i="1" dirty="0" err="1"/>
              <a:t>auctoritas</a:t>
            </a:r>
            <a:r>
              <a:rPr lang="es-MX" i="1" dirty="0"/>
              <a:t> </a:t>
            </a:r>
            <a:r>
              <a:rPr lang="es-MX" i="1" dirty="0" err="1"/>
              <a:t>patrum</a:t>
            </a:r>
            <a:r>
              <a:rPr lang="es-MX" dirty="0"/>
              <a:t>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MX" dirty="0" smtClean="0"/>
              <a:t>Cont. </a:t>
            </a:r>
            <a:r>
              <a:rPr lang="es-MX" dirty="0" err="1" smtClean="0"/>
              <a:t>Proced</a:t>
            </a:r>
            <a:r>
              <a:rPr lang="es-MX" dirty="0" smtClean="0"/>
              <a:t>. Ley rogada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3809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098571"/>
          </a:xfrm>
        </p:spPr>
        <p:txBody>
          <a:bodyPr/>
          <a:lstStyle/>
          <a:p>
            <a:pPr algn="just"/>
            <a:r>
              <a:rPr lang="es-MX" dirty="0" smtClean="0"/>
              <a:t>La </a:t>
            </a:r>
            <a:r>
              <a:rPr lang="es-MX" i="1" dirty="0" err="1"/>
              <a:t>praescriptio</a:t>
            </a:r>
            <a:r>
              <a:rPr lang="es-MX" dirty="0"/>
              <a:t>, que contenía indicaciones formales, </a:t>
            </a:r>
            <a:r>
              <a:rPr lang="es-MX" dirty="0" smtClean="0"/>
              <a:t>el nombre </a:t>
            </a:r>
            <a:r>
              <a:rPr lang="es-MX" dirty="0"/>
              <a:t>del magistrado proponente, el día y lugar de la votación, la primera centuria o </a:t>
            </a:r>
            <a:r>
              <a:rPr lang="es-MX" dirty="0" smtClean="0"/>
              <a:t>tribu que </a:t>
            </a:r>
            <a:r>
              <a:rPr lang="es-MX" dirty="0"/>
              <a:t>votó. </a:t>
            </a:r>
            <a:endParaRPr lang="es-MX" dirty="0" smtClean="0"/>
          </a:p>
          <a:p>
            <a:pPr algn="just"/>
            <a:r>
              <a:rPr lang="es-MX" dirty="0" smtClean="0"/>
              <a:t>La </a:t>
            </a:r>
            <a:r>
              <a:rPr lang="es-MX" i="1" dirty="0" err="1"/>
              <a:t>rogatio</a:t>
            </a:r>
            <a:r>
              <a:rPr lang="es-MX" i="1" dirty="0"/>
              <a:t> </a:t>
            </a:r>
            <a:r>
              <a:rPr lang="es-MX" dirty="0"/>
              <a:t>propiamente, esto es, el contenido de la </a:t>
            </a:r>
            <a:r>
              <a:rPr lang="es-MX" dirty="0" smtClean="0"/>
              <a:t>disposición, dividida </a:t>
            </a:r>
            <a:r>
              <a:rPr lang="es-MX" dirty="0"/>
              <a:t>por lo general en capítulos. </a:t>
            </a:r>
            <a:endParaRPr lang="es-MX" dirty="0"/>
          </a:p>
          <a:p>
            <a:pPr algn="just"/>
            <a:r>
              <a:rPr lang="es-MX" dirty="0" smtClean="0"/>
              <a:t>La </a:t>
            </a:r>
            <a:r>
              <a:rPr lang="es-MX" i="1" dirty="0" err="1"/>
              <a:t>sanctio</a:t>
            </a:r>
            <a:r>
              <a:rPr lang="es-MX" dirty="0"/>
              <a:t>, es decir, las </a:t>
            </a:r>
            <a:r>
              <a:rPr lang="es-MX" dirty="0" smtClean="0"/>
              <a:t>consecuencias en </a:t>
            </a:r>
            <a:r>
              <a:rPr lang="es-MX" dirty="0"/>
              <a:t>caso de violación de la </a:t>
            </a:r>
            <a:r>
              <a:rPr lang="es-MX" i="1" dirty="0" err="1"/>
              <a:t>rogatio</a:t>
            </a:r>
            <a:r>
              <a:rPr lang="es-MX" dirty="0" smtClean="0"/>
              <a:t>.</a:t>
            </a:r>
          </a:p>
          <a:p>
            <a:pPr marL="109728" indent="0" algn="just">
              <a:buNone/>
            </a:pPr>
            <a:r>
              <a:rPr lang="es-MX" dirty="0" smtClean="0"/>
              <a:t>Continuando con las fuentes del derecho preclásico tenemos a los:</a:t>
            </a:r>
          </a:p>
          <a:p>
            <a:pPr marL="109728" indent="0" algn="ctr">
              <a:buNone/>
            </a:pPr>
            <a:r>
              <a:rPr lang="es-MX" i="1" dirty="0"/>
              <a:t>iv. Plebiscitos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>
                <a:solidFill>
                  <a:srgbClr val="7030A0"/>
                </a:solidFill>
              </a:rPr>
              <a:t>Partes de las Leyes rogadas</a:t>
            </a:r>
            <a:endParaRPr lang="es-MX" sz="2800" dirty="0">
              <a:solidFill>
                <a:srgbClr val="7030A0"/>
              </a:solidFill>
            </a:endParaRPr>
          </a:p>
        </p:txBody>
      </p:sp>
      <p:cxnSp>
        <p:nvCxnSpPr>
          <p:cNvPr id="5" name="4 Conector angular"/>
          <p:cNvCxnSpPr/>
          <p:nvPr/>
        </p:nvCxnSpPr>
        <p:spPr>
          <a:xfrm>
            <a:off x="6012160" y="5517232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884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</TotalTime>
  <Words>1304</Words>
  <Application>Microsoft Office PowerPoint</Application>
  <PresentationFormat>Presentación en pantalla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Concurrencia</vt:lpstr>
      <vt:lpstr>Derecho preclásico</vt:lpstr>
      <vt:lpstr>Características</vt:lpstr>
      <vt:lpstr>Características del der. Preclás.</vt:lpstr>
      <vt:lpstr>Caracteristicas…..</vt:lpstr>
      <vt:lpstr>Fuentes del derecho preclásico</vt:lpstr>
      <vt:lpstr>Ley de las XII tablas. </vt:lpstr>
      <vt:lpstr>Cont. Fuentes del der. preclásico</vt:lpstr>
      <vt:lpstr>Cont. Proced. Ley rogada</vt:lpstr>
      <vt:lpstr>Partes de las Leyes rogadas</vt:lpstr>
      <vt:lpstr>Los plebiscitos continua…</vt:lpstr>
      <vt:lpstr>v. Edicto de los magistrados</vt:lpstr>
      <vt:lpstr>Cont. De los edictos del mag…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preclásico</dc:title>
  <dc:creator>USUARIO</dc:creator>
  <cp:lastModifiedBy>USUARIO</cp:lastModifiedBy>
  <cp:revision>7</cp:revision>
  <dcterms:created xsi:type="dcterms:W3CDTF">2024-09-02T18:02:03Z</dcterms:created>
  <dcterms:modified xsi:type="dcterms:W3CDTF">2024-09-02T19:10:17Z</dcterms:modified>
</cp:coreProperties>
</file>