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Lst>
  <p:notesMasterIdLst>
    <p:notesMasterId r:id="rId15"/>
  </p:notesMasterIdLst>
  <p:sldIdLst>
    <p:sldId id="287" r:id="rId3"/>
    <p:sldId id="286" r:id="rId4"/>
    <p:sldId id="281" r:id="rId5"/>
    <p:sldId id="259" r:id="rId6"/>
    <p:sldId id="290" r:id="rId7"/>
    <p:sldId id="292" r:id="rId8"/>
    <p:sldId id="280" r:id="rId9"/>
    <p:sldId id="297" r:id="rId10"/>
    <p:sldId id="299" r:id="rId11"/>
    <p:sldId id="301" r:id="rId12"/>
    <p:sldId id="285" r:id="rId13"/>
    <p:sldId id="26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ecxLSX1UKwmP9N/mrU6pGkFY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0CD5B-40B9-0CC2-8483-957EC9130C96}" v="887" dt="2023-12-18T22:43:16.992"/>
    <p1510:client id="{784EE0DA-4FB9-4BBC-819D-E2E8FEE9891E}" v="55" dt="2023-12-18T18:37:02.987"/>
    <p1510:client id="{86ACF8FC-6C01-1D74-0E6C-FD451E92F490}" v="313" dt="2023-12-19T17:57:07.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94660"/>
  </p:normalViewPr>
  <p:slideViewPr>
    <p:cSldViewPr snapToGrid="0">
      <p:cViewPr>
        <p:scale>
          <a:sx n="41" d="100"/>
          <a:sy n="41" d="100"/>
        </p:scale>
        <p:origin x="-2118" y="-612"/>
      </p:cViewPr>
      <p:guideLst>
        <p:guide orient="horz" pos="2160"/>
        <p:guide pos="3840"/>
      </p:guideLst>
    </p:cSldViewPr>
  </p:slideViewPr>
  <p:notesTextViewPr>
    <p:cViewPr>
      <p:scale>
        <a:sx n="1" d="1"/>
        <a:sy n="1" d="1"/>
      </p:scale>
      <p:origin x="0" y="0"/>
    </p:cViewPr>
  </p:notesTextViewPr>
  <p:sorterViewPr>
    <p:cViewPr>
      <p:scale>
        <a:sx n="176" d="100"/>
        <a:sy n="176"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51515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11276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 name="Google Shape;18;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335266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209209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28"/>
        <p:cNvGrpSpPr/>
        <p:nvPr/>
      </p:nvGrpSpPr>
      <p:grpSpPr>
        <a:xfrm>
          <a:off x="0" y="0"/>
          <a:ext cx="0" cy="0"/>
          <a:chOff x="0" y="0"/>
          <a:chExt cx="0" cy="0"/>
        </a:xfrm>
      </p:grpSpPr>
      <p:sp>
        <p:nvSpPr>
          <p:cNvPr id="29" name="Google Shape;2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1763062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110665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99484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240047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2236937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387876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 name="Google Shape;18;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rot="5400000">
            <a:off x="7133432"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body" idx="1"/>
          </p:nvPr>
        </p:nvSpPr>
        <p:spPr>
          <a:xfrm rot="5400000">
            <a:off x="1799432" y="-596104"/>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a:pPr/>
              <a:t>‹N°›</a:t>
            </a:fld>
            <a:endParaRPr dirty="0"/>
          </a:p>
        </p:txBody>
      </p:sp>
    </p:spTree>
    <p:extLst>
      <p:ext uri="{BB962C8B-B14F-4D97-AF65-F5344CB8AC3E}">
        <p14:creationId xmlns:p14="http://schemas.microsoft.com/office/powerpoint/2010/main" val="1502544413"/>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25664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91" name="Google Shape;91;p4"/>
          <p:cNvSpPr txBox="1"/>
          <p:nvPr/>
        </p:nvSpPr>
        <p:spPr>
          <a:xfrm>
            <a:off x="2537927" y="460390"/>
            <a:ext cx="5766318" cy="6397609"/>
          </a:xfrm>
          <a:prstGeom prst="rect">
            <a:avLst/>
          </a:prstGeom>
          <a:noFill/>
          <a:ln>
            <a:noFill/>
          </a:ln>
        </p:spPr>
        <p:txBody>
          <a:bodyPr spcFirstLastPara="1" wrap="square" lIns="91425" tIns="45700" rIns="91425" bIns="45700" anchor="t" anchorCtr="0">
            <a:noAutofit/>
          </a:bodyPr>
          <a:lstStyle/>
          <a:p>
            <a:pPr marL="285750" indent="-285750" algn="just">
              <a:lnSpc>
                <a:spcPct val="115000"/>
              </a:lnSpc>
              <a:buFont typeface="Arial" panose="020B0604020202020204" pitchFamily="34" charset="0"/>
              <a:buChar char="•"/>
            </a:pPr>
            <a:r>
              <a:rPr lang="es-ES" sz="1700" dirty="0" smtClean="0"/>
              <a:t>Son los posibles efectos o impactos que se esperan como resultado de la investigación. </a:t>
            </a:r>
          </a:p>
          <a:p>
            <a:pPr algn="just">
              <a:lnSpc>
                <a:spcPct val="115000"/>
              </a:lnSpc>
            </a:pPr>
            <a:endParaRPr lang="es-ES" sz="1700" dirty="0" smtClean="0"/>
          </a:p>
          <a:p>
            <a:pPr marL="285750" indent="-285750" algn="just">
              <a:lnSpc>
                <a:spcPct val="115000"/>
              </a:lnSpc>
              <a:buFont typeface="Arial" panose="020B0604020202020204" pitchFamily="34" charset="0"/>
              <a:buChar char="•"/>
            </a:pPr>
            <a:r>
              <a:rPr lang="es-ES" sz="1700" dirty="0" smtClean="0"/>
              <a:t>Este elemento implica anticipar los resultados del estudio y considerar cómo estos resultados podrían influir en el campo académico, en la práctica profesional o en la sociedad en general. </a:t>
            </a:r>
          </a:p>
          <a:p>
            <a:pPr algn="just">
              <a:lnSpc>
                <a:spcPct val="115000"/>
              </a:lnSpc>
            </a:pPr>
            <a:endParaRPr lang="es-ES" sz="1700" dirty="0" smtClean="0"/>
          </a:p>
          <a:p>
            <a:pPr marL="285750" indent="-285750" algn="just">
              <a:lnSpc>
                <a:spcPct val="115000"/>
              </a:lnSpc>
              <a:buFont typeface="Arial" panose="020B0604020202020204" pitchFamily="34" charset="0"/>
              <a:buChar char="•"/>
            </a:pPr>
            <a:r>
              <a:rPr lang="es-ES" sz="1700" dirty="0" smtClean="0"/>
              <a:t>Pueden incluir tanto efectos positivos como posibles riesgos o desafíos que puedan surgir a partir de los hallazgos de la investigación. </a:t>
            </a:r>
          </a:p>
          <a:p>
            <a:pPr algn="just">
              <a:lnSpc>
                <a:spcPct val="115000"/>
              </a:lnSpc>
            </a:pPr>
            <a:endParaRPr lang="es-ES" sz="1700" dirty="0" smtClean="0"/>
          </a:p>
          <a:p>
            <a:pPr marL="285750" indent="-285750" algn="just">
              <a:lnSpc>
                <a:spcPct val="115000"/>
              </a:lnSpc>
              <a:buFont typeface="Arial" panose="020B0604020202020204" pitchFamily="34" charset="0"/>
              <a:buChar char="•"/>
            </a:pPr>
            <a:r>
              <a:rPr lang="es-ES" sz="1700" dirty="0" smtClean="0"/>
              <a:t>Es importante que el investigador reflexione sobre las implicaciones éticas, sociales y prácticas de sus resultados, y esté preparado para abordar las posibles repercusiones de su estudio. </a:t>
            </a:r>
          </a:p>
          <a:p>
            <a:pPr algn="just">
              <a:lnSpc>
                <a:spcPct val="115000"/>
              </a:lnSpc>
            </a:pPr>
            <a:endParaRPr lang="es-ES" sz="1700" dirty="0" smtClean="0"/>
          </a:p>
          <a:p>
            <a:pPr marL="285750" indent="-285750" algn="just">
              <a:lnSpc>
                <a:spcPct val="115000"/>
              </a:lnSpc>
              <a:buFont typeface="Arial" panose="020B0604020202020204" pitchFamily="34" charset="0"/>
              <a:buChar char="•"/>
            </a:pPr>
            <a:r>
              <a:rPr lang="es-ES" sz="1700" dirty="0" smtClean="0"/>
              <a:t>Anticipar las consecuencias previstas también permite al investigador planificar cómo maximizar el impacto positivo de su trabajo y mitigar cualquier efecto adverso.</a:t>
            </a:r>
            <a:endParaRPr lang="en-US" sz="1700" b="1" dirty="0"/>
          </a:p>
        </p:txBody>
      </p:sp>
      <p:sp>
        <p:nvSpPr>
          <p:cNvPr id="92" name="Google Shape;92;p4"/>
          <p:cNvSpPr txBox="1"/>
          <p:nvPr/>
        </p:nvSpPr>
        <p:spPr>
          <a:xfrm>
            <a:off x="1516971" y="-18630"/>
            <a:ext cx="8179484" cy="411771"/>
          </a:xfrm>
          <a:prstGeom prst="rect">
            <a:avLst/>
          </a:prstGeom>
          <a:noFill/>
          <a:ln>
            <a:noFill/>
          </a:ln>
        </p:spPr>
        <p:txBody>
          <a:bodyPr spcFirstLastPara="1" wrap="square" lIns="91425" tIns="45700" rIns="91425" bIns="45700" anchor="b" anchorCtr="0">
            <a:noAutofit/>
          </a:bodyPr>
          <a:lstStyle/>
          <a:p>
            <a:pPr>
              <a:buClr>
                <a:srgbClr val="273751"/>
              </a:buClr>
              <a:buSzPct val="100000"/>
            </a:pPr>
            <a:endParaRPr lang="es-MX" sz="2400" b="1" dirty="0">
              <a:ea typeface="Calibri"/>
            </a:endParaRPr>
          </a:p>
          <a:p>
            <a:pPr algn="ctr"/>
            <a:r>
              <a:rPr lang="es-ES" sz="2000" b="1" dirty="0">
                <a:latin typeface="Arial" panose="020B0604020202020204" pitchFamily="34" charset="0"/>
                <a:cs typeface="Arial" panose="020B0604020202020204" pitchFamily="34" charset="0"/>
              </a:rPr>
              <a:t>2.3.5 Consecuencias </a:t>
            </a:r>
            <a:r>
              <a:rPr lang="es-ES" sz="2000" b="1" dirty="0" smtClean="0">
                <a:latin typeface="Arial" panose="020B0604020202020204" pitchFamily="34" charset="0"/>
                <a:cs typeface="Arial" panose="020B0604020202020204" pitchFamily="34" charset="0"/>
              </a:rPr>
              <a:t>previstas</a:t>
            </a:r>
            <a:endParaRPr lang="es-ES" sz="2000" b="1"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45" y="2446922"/>
            <a:ext cx="3893820" cy="233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069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1007706" y="2"/>
            <a:ext cx="3116425" cy="366247"/>
          </a:xfrm>
          <a:prstGeom prst="rect">
            <a:avLst/>
          </a:prstGeom>
          <a:noFill/>
          <a:ln>
            <a:noFill/>
          </a:ln>
        </p:spPr>
        <p:txBody>
          <a:bodyPr spcFirstLastPara="1" wrap="square" lIns="91425" tIns="45700" rIns="91425" bIns="45700" anchor="b" anchorCtr="0">
            <a:normAutofit/>
          </a:bodyPr>
          <a:lstStyle/>
          <a:p>
            <a:pPr algn="ctr">
              <a:buClr>
                <a:srgbClr val="273751"/>
              </a:buClr>
              <a:buSzPts val="3600"/>
            </a:pPr>
            <a:r>
              <a:rPr lang="es-MX" sz="2000" b="1" dirty="0" smtClean="0">
                <a:solidFill>
                  <a:schemeClr val="tx1"/>
                </a:solidFill>
                <a:latin typeface="Arial"/>
                <a:cs typeface="Arial"/>
                <a:sym typeface="Arial"/>
              </a:rPr>
              <a:t>Bibliografía</a:t>
            </a:r>
            <a:endParaRPr sz="2000" dirty="0">
              <a:solidFill>
                <a:schemeClr val="tx1"/>
              </a:solidFill>
            </a:endParaRPr>
          </a:p>
        </p:txBody>
      </p:sp>
      <p:sp>
        <p:nvSpPr>
          <p:cNvPr id="6" name="Google Shape;78;p3"/>
          <p:cNvSpPr txBox="1">
            <a:spLocks/>
          </p:cNvSpPr>
          <p:nvPr/>
        </p:nvSpPr>
        <p:spPr>
          <a:xfrm>
            <a:off x="786886" y="429208"/>
            <a:ext cx="9775372" cy="587829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es-ES_tradnl" sz="1900" dirty="0">
                <a:latin typeface="+mn-lt"/>
              </a:rPr>
              <a:t>Bernal Torres, C. A. (2010). Metodología de la investigación para administración, economía, humanidades y ciencias sociales. Pearson Educación.</a:t>
            </a:r>
            <a:endParaRPr lang="es-ES" sz="1900" dirty="0">
              <a:latin typeface="+mn-lt"/>
            </a:endParaRPr>
          </a:p>
          <a:p>
            <a:pPr lvl="0"/>
            <a:r>
              <a:rPr lang="es-ES_tradnl" sz="1900" dirty="0">
                <a:latin typeface="+mn-lt"/>
              </a:rPr>
              <a:t>Hernández Sampieri, R., Fernández Collado, C., &amp; Baptista Lucio, P. (2014). Metodología de la investigación (6.ª ed.). McGraw-Hill.</a:t>
            </a:r>
            <a:endParaRPr lang="es-ES" sz="1900" dirty="0">
              <a:latin typeface="+mn-lt"/>
            </a:endParaRPr>
          </a:p>
          <a:p>
            <a:pPr lvl="0"/>
            <a:r>
              <a:rPr lang="es-ES_tradnl" sz="1900" dirty="0">
                <a:latin typeface="+mn-lt"/>
              </a:rPr>
              <a:t>Martínez, M. (2011). Metodología de la investigación cualitativa. Trillas.</a:t>
            </a:r>
            <a:endParaRPr lang="es-ES" sz="1900" dirty="0">
              <a:latin typeface="+mn-lt"/>
            </a:endParaRPr>
          </a:p>
          <a:p>
            <a:pPr lvl="0"/>
            <a:r>
              <a:rPr lang="es-ES_tradnl" sz="1900" dirty="0">
                <a:latin typeface="+mn-lt"/>
              </a:rPr>
              <a:t>Canales, A. (2014). Metodología de la investigación: El conocimiento en acción. Editorial Trillas.</a:t>
            </a:r>
            <a:endParaRPr lang="es-ES" sz="1900" dirty="0">
              <a:latin typeface="+mn-lt"/>
            </a:endParaRPr>
          </a:p>
          <a:p>
            <a:pPr lvl="0"/>
            <a:r>
              <a:rPr lang="es-ES_tradnl" sz="1900" dirty="0">
                <a:latin typeface="+mn-lt"/>
              </a:rPr>
              <a:t>Sabino, C. (2014). El proceso de investigación (6.ª ed.). PANAPO.</a:t>
            </a:r>
            <a:endParaRPr lang="es-ES" sz="1900" dirty="0">
              <a:latin typeface="+mn-lt"/>
            </a:endParaRPr>
          </a:p>
          <a:p>
            <a:pPr lvl="0"/>
            <a:r>
              <a:rPr lang="es-ES_tradnl" sz="1900" dirty="0">
                <a:latin typeface="+mn-lt"/>
              </a:rPr>
              <a:t>Tamayo, M., &amp; Tamayo, M. D. (2013). El proceso de la investigación científica. LIMUSA.</a:t>
            </a:r>
            <a:endParaRPr lang="es-ES" sz="1900" dirty="0">
              <a:latin typeface="+mn-lt"/>
            </a:endParaRPr>
          </a:p>
          <a:p>
            <a:pPr lvl="0"/>
            <a:r>
              <a:rPr lang="es-ES_tradnl" sz="1900" dirty="0">
                <a:latin typeface="+mn-lt"/>
              </a:rPr>
              <a:t>Tamayo, M. (2015). Diseño y análisis de la investigación. Editorial Trillas.</a:t>
            </a:r>
            <a:endParaRPr lang="es-ES" sz="1900" dirty="0">
              <a:latin typeface="+mn-lt"/>
            </a:endParaRPr>
          </a:p>
          <a:p>
            <a:pPr lvl="0"/>
            <a:r>
              <a:rPr lang="es-ES_tradnl" sz="1900" dirty="0">
                <a:latin typeface="+mn-lt"/>
              </a:rPr>
              <a:t>Becerra, F. (2015). Metodología de la investigación social. Pearson Educación.</a:t>
            </a:r>
            <a:endParaRPr lang="es-ES" sz="1900" dirty="0">
              <a:latin typeface="+mn-lt"/>
            </a:endParaRPr>
          </a:p>
          <a:p>
            <a:pPr lvl="0"/>
            <a:r>
              <a:rPr lang="es-ES_tradnl" sz="1900" dirty="0">
                <a:latin typeface="+mn-lt"/>
              </a:rPr>
              <a:t>Rodríguez Gómez, G., Gil Flores, J., &amp; García Jiménez, E. (2011). Metodología de la investigación cualitativa. Alianza Editorial.</a:t>
            </a:r>
            <a:endParaRPr lang="es-ES" sz="1900" dirty="0">
              <a:latin typeface="+mn-lt"/>
            </a:endParaRPr>
          </a:p>
          <a:p>
            <a:pPr lvl="0"/>
            <a:r>
              <a:rPr lang="es-ES_tradnl" sz="1900" dirty="0">
                <a:latin typeface="+mn-lt"/>
              </a:rPr>
              <a:t>Mendoza, A., &amp; Torres, R. (2017). Diseño de investigaciones: Propuesta teórico-metodológica. Fondo de Cultura Económica.</a:t>
            </a:r>
            <a:endParaRPr lang="es-ES" sz="1900" dirty="0">
              <a:latin typeface="+mn-lt"/>
            </a:endParaRPr>
          </a:p>
          <a:p>
            <a:pPr lvl="0"/>
            <a:r>
              <a:rPr lang="es-ES_tradnl" sz="1900" dirty="0">
                <a:latin typeface="+mn-lt"/>
              </a:rPr>
              <a:t>Valderrama, R. (2013). Investigación científica: Técnicas y procesos. Editorial Trillas.</a:t>
            </a:r>
            <a:endParaRPr lang="es-ES" sz="1900" dirty="0">
              <a:latin typeface="+mn-lt"/>
            </a:endParaRPr>
          </a:p>
          <a:p>
            <a:pPr lvl="0"/>
            <a:r>
              <a:rPr lang="es-ES_tradnl" sz="1900" dirty="0">
                <a:latin typeface="+mn-lt"/>
              </a:rPr>
              <a:t>Pérez, R. (2018). Metodología de la investigación: Manual práctico para la elaboración de trabajos de grado. Ed. IES.</a:t>
            </a:r>
            <a:endParaRPr lang="es-ES" sz="1900" dirty="0">
              <a:latin typeface="+mn-lt"/>
            </a:endParaRPr>
          </a:p>
          <a:p>
            <a:pPr lvl="0"/>
            <a:r>
              <a:rPr lang="es-ES_tradnl" sz="1900" dirty="0">
                <a:latin typeface="+mn-lt"/>
              </a:rPr>
              <a:t>Rodríguez, M., &amp; Salinas, J. (2016). Métodos y técnicas de investigación en ciencias sociales. Siglo XXI Editores.</a:t>
            </a:r>
            <a:endParaRPr lang="es-ES" sz="1900" dirty="0">
              <a:latin typeface="+mn-lt"/>
            </a:endParaRPr>
          </a:p>
          <a:p>
            <a:r>
              <a:rPr lang="es-ES_tradnl" sz="1900" dirty="0">
                <a:latin typeface="+mn-lt"/>
              </a:rPr>
              <a:t>Luna, E., &amp; Álvarez, S. (2014). Investigación social: Fundamentos y técnicas aplicadas. Editorial Porrúa.</a:t>
            </a:r>
            <a:endParaRPr lang="es-MX" sz="1900" dirty="0">
              <a:solidFill>
                <a:schemeClr val="tx1"/>
              </a:solidFill>
              <a:latin typeface="+mn-lt"/>
            </a:endParaRPr>
          </a:p>
        </p:txBody>
      </p:sp>
    </p:spTree>
    <p:extLst>
      <p:ext uri="{BB962C8B-B14F-4D97-AF65-F5344CB8AC3E}">
        <p14:creationId xmlns:p14="http://schemas.microsoft.com/office/powerpoint/2010/main" val="1861707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180813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149627" y="-14"/>
            <a:ext cx="9152007" cy="552873"/>
          </a:xfrm>
          <a:prstGeom prst="rect">
            <a:avLst/>
          </a:prstGeom>
          <a:noFill/>
          <a:ln>
            <a:noFill/>
          </a:ln>
        </p:spPr>
        <p:txBody>
          <a:bodyPr spcFirstLastPara="1" wrap="square" lIns="91425" tIns="45700" rIns="91425" bIns="45700" anchor="b" anchorCtr="0">
            <a:normAutofit/>
          </a:bodyPr>
          <a:lstStyle/>
          <a:p>
            <a:pPr algn="ctr">
              <a:buClr>
                <a:srgbClr val="273751"/>
              </a:buClr>
              <a:buSzPts val="3600"/>
            </a:pPr>
            <a:r>
              <a:rPr lang="es-MX" sz="2800" b="1" dirty="0">
                <a:solidFill>
                  <a:schemeClr val="tx1"/>
                </a:solidFill>
                <a:latin typeface="Arial"/>
                <a:cs typeface="Arial"/>
                <a:sym typeface="Arial"/>
              </a:rPr>
              <a:t>Metodología de la Investigación </a:t>
            </a:r>
            <a:endParaRPr sz="2800" dirty="0">
              <a:solidFill>
                <a:schemeClr val="tx1"/>
              </a:solidFill>
            </a:endParaRPr>
          </a:p>
        </p:txBody>
      </p:sp>
      <p:sp>
        <p:nvSpPr>
          <p:cNvPr id="80" name="Google Shape;80;p3"/>
          <p:cNvSpPr txBox="1"/>
          <p:nvPr/>
        </p:nvSpPr>
        <p:spPr>
          <a:xfrm>
            <a:off x="1639831" y="671100"/>
            <a:ext cx="5965372" cy="368638"/>
          </a:xfrm>
          <a:prstGeom prst="rect">
            <a:avLst/>
          </a:prstGeom>
          <a:noFill/>
          <a:ln>
            <a:noFill/>
          </a:ln>
        </p:spPr>
        <p:txBody>
          <a:bodyPr spcFirstLastPara="1" wrap="square" lIns="91425" tIns="45700" rIns="91425" bIns="45700" anchor="b" anchorCtr="0">
            <a:noAutofit/>
          </a:bodyPr>
          <a:lstStyle/>
          <a:p>
            <a:pPr algn="ctr">
              <a:lnSpc>
                <a:spcPct val="90000"/>
              </a:lnSpc>
              <a:buClr>
                <a:srgbClr val="273751"/>
              </a:buClr>
              <a:buSzPct val="100000"/>
            </a:pPr>
            <a:r>
              <a:rPr lang="es-MX" sz="2600" b="1" dirty="0">
                <a:solidFill>
                  <a:schemeClr val="tx1"/>
                </a:solidFill>
                <a:ea typeface="Calibri"/>
              </a:rPr>
              <a:t>Mtro. José Antonio Meraz Rodríguez</a:t>
            </a:r>
            <a:endParaRPr lang="en-US" sz="2600" b="1" i="0" u="none" strike="noStrike" cap="none" dirty="0">
              <a:solidFill>
                <a:schemeClr val="tx1"/>
              </a:solidFill>
              <a:ea typeface="Calibri"/>
              <a:cs typeface="Calibri"/>
            </a:endParaRPr>
          </a:p>
        </p:txBody>
      </p:sp>
      <p:graphicFrame>
        <p:nvGraphicFramePr>
          <p:cNvPr id="4" name="Table 3">
            <a:extLst>
              <a:ext uri="{FF2B5EF4-FFF2-40B4-BE49-F238E27FC236}">
                <a16:creationId xmlns:a16="http://schemas.microsoft.com/office/drawing/2014/main" xmlns="" id="{3B3908A4-E075-E896-3E10-A0328B784BA8}"/>
              </a:ext>
            </a:extLst>
          </p:cNvPr>
          <p:cNvGraphicFramePr>
            <a:graphicFrameLocks noGrp="1"/>
          </p:cNvGraphicFramePr>
          <p:nvPr>
            <p:extLst>
              <p:ext uri="{D42A27DB-BD31-4B8C-83A1-F6EECF244321}">
                <p14:modId xmlns:p14="http://schemas.microsoft.com/office/powerpoint/2010/main" val="164590461"/>
              </p:ext>
            </p:extLst>
          </p:nvPr>
        </p:nvGraphicFramePr>
        <p:xfrm>
          <a:off x="725420" y="1095741"/>
          <a:ext cx="7018992" cy="5791200"/>
        </p:xfrm>
        <a:graphic>
          <a:graphicData uri="http://schemas.openxmlformats.org/drawingml/2006/table">
            <a:tbl>
              <a:tblPr firstRow="1" bandRow="1">
                <a:tableStyleId>{5C22544A-7EE6-4342-B048-85BDC9FD1C3A}</a:tableStyleId>
              </a:tblPr>
              <a:tblGrid>
                <a:gridCol w="7018992">
                  <a:extLst>
                    <a:ext uri="{9D8B030D-6E8A-4147-A177-3AD203B41FA5}">
                      <a16:colId xmlns:a16="http://schemas.microsoft.com/office/drawing/2014/main" xmlns="" val="1595044254"/>
                    </a:ext>
                  </a:extLst>
                </a:gridCol>
              </a:tblGrid>
              <a:tr h="5137108">
                <a:tc>
                  <a:txBody>
                    <a:bodyPr/>
                    <a:lstStyle/>
                    <a:p>
                      <a:pPr algn="l"/>
                      <a:r>
                        <a:rPr lang="es-MX" sz="2000" b="1" dirty="0">
                          <a:solidFill>
                            <a:schemeClr val="tx1"/>
                          </a:solidFill>
                          <a:effectLst/>
                          <a:latin typeface="Arial" panose="020B0604020202020204" pitchFamily="34" charset="0"/>
                          <a:cs typeface="Arial" panose="020B0604020202020204" pitchFamily="34" charset="0"/>
                        </a:rPr>
                        <a:t>Sesión </a:t>
                      </a:r>
                      <a:r>
                        <a:rPr lang="es-MX" sz="2000" b="1" dirty="0" smtClean="0">
                          <a:solidFill>
                            <a:schemeClr val="tx1"/>
                          </a:solidFill>
                          <a:effectLst/>
                          <a:latin typeface="Arial" panose="020B0604020202020204" pitchFamily="34" charset="0"/>
                          <a:cs typeface="Arial" panose="020B0604020202020204" pitchFamily="34" charset="0"/>
                        </a:rPr>
                        <a:t>II</a:t>
                      </a:r>
                      <a:r>
                        <a:rPr lang="es-ES" sz="2000" b="1" i="0" u="none" strike="noStrike" noProof="0" dirty="0" smtClean="0">
                          <a:solidFill>
                            <a:schemeClr val="tx1"/>
                          </a:solidFill>
                          <a:effectLst/>
                          <a:latin typeface="Arial" panose="020B0604020202020204" pitchFamily="34" charset="0"/>
                          <a:cs typeface="Arial" panose="020B0604020202020204" pitchFamily="34" charset="0"/>
                        </a:rPr>
                        <a:t>. </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Tema 2. PLANTEAMIENTO DEL PROBLEMA</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2.1 Concepto.</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2.2 Utilidad e importancia.</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 Elementos del planteamiento de investigación.</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2.3.1 Objetivo general y específicos.</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2.3.2 Preguntas de investigación.</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2.3.3 Justificación.</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2.3.4 Viabilidad.</a:t>
                      </a:r>
                    </a:p>
                    <a:p>
                      <a:pPr algn="l"/>
                      <a:endParaRPr lang="es-ES" sz="2000" b="1" i="0" u="none" strike="noStrike" noProof="0" dirty="0" smtClean="0">
                        <a:solidFill>
                          <a:schemeClr val="tx1"/>
                        </a:solidFill>
                        <a:effectLst/>
                        <a:latin typeface="Arial" panose="020B0604020202020204" pitchFamily="34" charset="0"/>
                        <a:cs typeface="Arial" panose="020B0604020202020204" pitchFamily="34" charset="0"/>
                      </a:endParaRPr>
                    </a:p>
                    <a:p>
                      <a:pPr algn="l"/>
                      <a:r>
                        <a:rPr lang="es-ES" sz="2000" b="1" i="0" u="none" strike="noStrike" noProof="0" dirty="0" smtClean="0">
                          <a:solidFill>
                            <a:schemeClr val="tx1"/>
                          </a:solidFill>
                          <a:effectLst/>
                          <a:latin typeface="Arial" panose="020B0604020202020204" pitchFamily="34" charset="0"/>
                          <a:cs typeface="Arial" panose="020B0604020202020204" pitchFamily="34" charset="0"/>
                        </a:rPr>
                        <a:t>2.3.5 Consecuencias previstas.</a:t>
                      </a:r>
                    </a:p>
                  </a:txBody>
                  <a:tcPr marL="89535" marR="89535" marT="0" marB="0">
                    <a:lnL>
                      <a:noFill/>
                    </a:lnL>
                    <a:lnR>
                      <a:noFill/>
                    </a:lnR>
                    <a:lnT>
                      <a:noFill/>
                    </a:lnT>
                    <a:lnB>
                      <a:noFill/>
                    </a:lnB>
                    <a:noFill/>
                  </a:tcPr>
                </a:tc>
                <a:extLst>
                  <a:ext uri="{0D108BD9-81ED-4DB2-BD59-A6C34878D82A}">
                    <a16:rowId xmlns:a16="http://schemas.microsoft.com/office/drawing/2014/main" xmlns="" val="316392627"/>
                  </a:ext>
                </a:extLst>
              </a:tr>
            </a:tbl>
          </a:graphicData>
        </a:graphic>
      </p:graphicFrame>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389"/>
          <a:stretch/>
        </p:blipFill>
        <p:spPr bwMode="auto">
          <a:xfrm>
            <a:off x="7389845" y="1670889"/>
            <a:ext cx="4613189" cy="347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73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91" name="Google Shape;91;p4"/>
          <p:cNvSpPr txBox="1"/>
          <p:nvPr/>
        </p:nvSpPr>
        <p:spPr>
          <a:xfrm>
            <a:off x="2537927" y="460390"/>
            <a:ext cx="5766318" cy="6397609"/>
          </a:xfrm>
          <a:prstGeom prst="rect">
            <a:avLst/>
          </a:prstGeom>
          <a:noFill/>
          <a:ln>
            <a:noFill/>
          </a:ln>
        </p:spPr>
        <p:txBody>
          <a:bodyPr spcFirstLastPara="1" wrap="square" lIns="91425" tIns="45700" rIns="91425" bIns="45700" anchor="t" anchorCtr="0">
            <a:noAutofit/>
          </a:bodyPr>
          <a:lstStyle/>
          <a:p>
            <a:pPr algn="just">
              <a:lnSpc>
                <a:spcPct val="115000"/>
              </a:lnSpc>
            </a:pPr>
            <a:r>
              <a:rPr lang="es-ES" sz="2200" b="1" u="sng" dirty="0" smtClean="0">
                <a:ea typeface="Calibri"/>
                <a:cs typeface="Times New Roman"/>
              </a:rPr>
              <a:t>Introducción </a:t>
            </a:r>
          </a:p>
          <a:p>
            <a:pPr algn="just">
              <a:lnSpc>
                <a:spcPct val="115000"/>
              </a:lnSpc>
            </a:pPr>
            <a:endParaRPr lang="es-ES" sz="1800" dirty="0">
              <a:latin typeface="+mn-lt"/>
              <a:ea typeface="Calibri"/>
              <a:cs typeface="Times New Roman"/>
            </a:endParaRPr>
          </a:p>
          <a:p>
            <a:pPr marL="342900" indent="-342900" algn="just">
              <a:lnSpc>
                <a:spcPct val="115000"/>
              </a:lnSpc>
              <a:buFont typeface="Arial" panose="020B0604020202020204" pitchFamily="34" charset="0"/>
              <a:buChar char="•"/>
            </a:pPr>
            <a:r>
              <a:rPr lang="es-ES" sz="2150" dirty="0" smtClean="0">
                <a:latin typeface="+mn-lt"/>
                <a:ea typeface="Calibri"/>
                <a:cs typeface="Times New Roman"/>
              </a:rPr>
              <a:t>Es </a:t>
            </a:r>
            <a:r>
              <a:rPr lang="es-ES" sz="2150" dirty="0">
                <a:latin typeface="+mn-lt"/>
                <a:ea typeface="Calibri"/>
                <a:cs typeface="Times New Roman"/>
              </a:rPr>
              <a:t>el pilar sobre el cual se construye toda investigación</a:t>
            </a:r>
            <a:r>
              <a:rPr lang="es-ES" sz="2150" dirty="0" smtClean="0">
                <a:latin typeface="+mn-lt"/>
                <a:ea typeface="Calibri"/>
                <a:cs typeface="Times New Roman"/>
              </a:rPr>
              <a:t>.</a:t>
            </a:r>
          </a:p>
          <a:p>
            <a:pPr algn="just">
              <a:lnSpc>
                <a:spcPct val="115000"/>
              </a:lnSpc>
            </a:pPr>
            <a:r>
              <a:rPr lang="es-ES" sz="2150" dirty="0" smtClean="0">
                <a:latin typeface="+mn-lt"/>
                <a:ea typeface="Calibri"/>
                <a:cs typeface="Times New Roman"/>
              </a:rPr>
              <a:t> </a:t>
            </a:r>
          </a:p>
          <a:p>
            <a:pPr marL="342900" indent="-342900" algn="just">
              <a:lnSpc>
                <a:spcPct val="115000"/>
              </a:lnSpc>
              <a:buFont typeface="Arial" panose="020B0604020202020204" pitchFamily="34" charset="0"/>
              <a:buChar char="•"/>
            </a:pPr>
            <a:r>
              <a:rPr lang="es-ES" sz="2150" dirty="0" smtClean="0">
                <a:latin typeface="+mn-lt"/>
                <a:ea typeface="Calibri"/>
                <a:cs typeface="Times New Roman"/>
              </a:rPr>
              <a:t>Definir </a:t>
            </a:r>
            <a:r>
              <a:rPr lang="es-ES" sz="2150" dirty="0">
                <a:latin typeface="+mn-lt"/>
                <a:ea typeface="Calibri"/>
                <a:cs typeface="Times New Roman"/>
              </a:rPr>
              <a:t>correctamente un problema es crucial porque establece la dirección del estudio, determinando qué aspectos se investigarán y cómo se abordarán. </a:t>
            </a:r>
            <a:endParaRPr lang="es-ES" sz="2150" dirty="0" smtClean="0">
              <a:latin typeface="+mn-lt"/>
              <a:ea typeface="Calibri"/>
              <a:cs typeface="Times New Roman"/>
            </a:endParaRPr>
          </a:p>
          <a:p>
            <a:pPr marL="342900" indent="-342900" algn="just">
              <a:lnSpc>
                <a:spcPct val="115000"/>
              </a:lnSpc>
              <a:buFont typeface="Arial" panose="020B0604020202020204" pitchFamily="34" charset="0"/>
              <a:buChar char="•"/>
            </a:pPr>
            <a:endParaRPr lang="es-ES" sz="2150" dirty="0" smtClean="0">
              <a:latin typeface="+mn-lt"/>
              <a:ea typeface="Calibri"/>
              <a:cs typeface="Times New Roman"/>
            </a:endParaRPr>
          </a:p>
          <a:p>
            <a:pPr marL="342900" indent="-342900" algn="just">
              <a:lnSpc>
                <a:spcPct val="115000"/>
              </a:lnSpc>
              <a:buFont typeface="Arial" panose="020B0604020202020204" pitchFamily="34" charset="0"/>
              <a:buChar char="•"/>
            </a:pPr>
            <a:r>
              <a:rPr lang="es-ES" sz="2150" dirty="0" smtClean="0">
                <a:latin typeface="+mn-lt"/>
                <a:ea typeface="Calibri"/>
                <a:cs typeface="Times New Roman"/>
              </a:rPr>
              <a:t>Un </a:t>
            </a:r>
            <a:r>
              <a:rPr lang="es-ES" sz="2150" dirty="0">
                <a:latin typeface="+mn-lt"/>
                <a:ea typeface="Calibri"/>
                <a:cs typeface="Times New Roman"/>
              </a:rPr>
              <a:t>planteamiento bien elaborado no solo identifica una situación que merece ser explorada, sino que también justifica la relevancia del estudio, especifica los objetivos que se desean alcanzar, y plantea las preguntas que guiarán el análisis</a:t>
            </a:r>
            <a:r>
              <a:rPr lang="es-ES" sz="2250" dirty="0">
                <a:latin typeface="+mn-lt"/>
                <a:ea typeface="Calibri"/>
                <a:cs typeface="Times New Roman"/>
              </a:rPr>
              <a:t>. </a:t>
            </a:r>
            <a:endParaRPr lang="es-ES" sz="2250" dirty="0" smtClean="0">
              <a:latin typeface="+mn-lt"/>
              <a:ea typeface="Calibri"/>
              <a:cs typeface="Times New Roman"/>
            </a:endParaRPr>
          </a:p>
          <a:p>
            <a:pPr algn="just"/>
            <a:endParaRPr lang="en-US" sz="2000" b="1" dirty="0">
              <a:solidFill>
                <a:schemeClr val="tx1"/>
              </a:solidFill>
            </a:endParaRPr>
          </a:p>
        </p:txBody>
      </p:sp>
      <p:sp>
        <p:nvSpPr>
          <p:cNvPr id="92" name="Google Shape;92;p4"/>
          <p:cNvSpPr txBox="1"/>
          <p:nvPr/>
        </p:nvSpPr>
        <p:spPr>
          <a:xfrm>
            <a:off x="2233251" y="-18629"/>
            <a:ext cx="8179484" cy="411771"/>
          </a:xfrm>
          <a:prstGeom prst="rect">
            <a:avLst/>
          </a:prstGeom>
          <a:noFill/>
          <a:ln>
            <a:noFill/>
          </a:ln>
        </p:spPr>
        <p:txBody>
          <a:bodyPr spcFirstLastPara="1" wrap="square" lIns="91425" tIns="45700" rIns="91425" bIns="45700" anchor="b" anchorCtr="0">
            <a:noAutofit/>
          </a:bodyPr>
          <a:lstStyle/>
          <a:p>
            <a:pPr>
              <a:buClr>
                <a:srgbClr val="273751"/>
              </a:buClr>
              <a:buSzPct val="100000"/>
            </a:pPr>
            <a:endParaRPr lang="es-MX" sz="2400" b="1" dirty="0">
              <a:solidFill>
                <a:schemeClr val="tx1"/>
              </a:solidFill>
              <a:ea typeface="Calibri"/>
            </a:endParaRPr>
          </a:p>
          <a:p>
            <a:pPr algn="ctr"/>
            <a:r>
              <a:rPr lang="es-ES" sz="2400" b="1" dirty="0">
                <a:solidFill>
                  <a:schemeClr val="tx1"/>
                </a:solidFill>
                <a:latin typeface="Arial" panose="020B0604020202020204" pitchFamily="34" charset="0"/>
                <a:cs typeface="Arial" panose="020B0604020202020204" pitchFamily="34" charset="0"/>
              </a:rPr>
              <a:t>Tema 2. </a:t>
            </a:r>
            <a:r>
              <a:rPr lang="es-ES" sz="2400" b="1" dirty="0" smtClean="0">
                <a:solidFill>
                  <a:schemeClr val="tx1"/>
                </a:solidFill>
                <a:latin typeface="Arial" panose="020B0604020202020204" pitchFamily="34" charset="0"/>
                <a:cs typeface="Arial" panose="020B0604020202020204" pitchFamily="34" charset="0"/>
              </a:rPr>
              <a:t>Planteamiento del Problema </a:t>
            </a:r>
            <a:endParaRPr lang="es-ES" sz="2400"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038" b="7411"/>
          <a:stretch/>
        </p:blipFill>
        <p:spPr bwMode="auto">
          <a:xfrm>
            <a:off x="8460468" y="2937513"/>
            <a:ext cx="3731532" cy="14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8" name="Google Shape;128;p5"/>
          <p:cNvSpPr txBox="1"/>
          <p:nvPr/>
        </p:nvSpPr>
        <p:spPr>
          <a:xfrm>
            <a:off x="383559" y="1099616"/>
            <a:ext cx="6941976" cy="2211620"/>
          </a:xfrm>
          <a:prstGeom prst="rect">
            <a:avLst/>
          </a:prstGeom>
          <a:noFill/>
          <a:ln>
            <a:noFill/>
          </a:ln>
        </p:spPr>
        <p:txBody>
          <a:bodyPr spcFirstLastPara="1" wrap="square" lIns="91425" tIns="45700" rIns="91425" bIns="45700" anchor="t" anchorCtr="0">
            <a:normAutofit fontScale="70000" lnSpcReduction="20000"/>
          </a:bodyPr>
          <a:lstStyle/>
          <a:p>
            <a:pPr algn="ctr">
              <a:lnSpc>
                <a:spcPct val="110000"/>
              </a:lnSpc>
            </a:pPr>
            <a:r>
              <a:rPr lang="es-ES" sz="2200" b="1" dirty="0"/>
              <a:t>2.1 </a:t>
            </a:r>
            <a:r>
              <a:rPr lang="es-ES" sz="2200" b="1" dirty="0" smtClean="0"/>
              <a:t>Concepto</a:t>
            </a:r>
          </a:p>
          <a:p>
            <a:pPr algn="just">
              <a:lnSpc>
                <a:spcPct val="110000"/>
              </a:lnSpc>
            </a:pPr>
            <a:r>
              <a:rPr lang="es-ES" sz="1900" dirty="0"/>
              <a:t/>
            </a:r>
            <a:br>
              <a:rPr lang="es-ES" sz="1900" dirty="0"/>
            </a:br>
            <a:r>
              <a:rPr lang="es-ES" sz="1900" dirty="0" smtClean="0"/>
              <a:t>S</a:t>
            </a:r>
            <a:r>
              <a:rPr lang="es-ES" sz="2200" dirty="0" smtClean="0"/>
              <a:t>e </a:t>
            </a:r>
            <a:r>
              <a:rPr lang="es-ES" sz="2200" dirty="0"/>
              <a:t>refiere a la identificación y descripción clara de una situación o fenómeno que requiere investigación. Es el primer paso en el desarrollo de un proyecto de </a:t>
            </a:r>
            <a:r>
              <a:rPr lang="es-ES" sz="2200" dirty="0" smtClean="0"/>
              <a:t>investigación, consiste </a:t>
            </a:r>
            <a:r>
              <a:rPr lang="es-ES" sz="2200" dirty="0"/>
              <a:t>en delimitar y definir el problema en términos precisos, permitiendo al investigador enfocar su estudio en aspectos específicos y relevantes. El planteamiento del problema establece la dirección y el propósito del estudio, orientando la recolección y análisis de datos hacia la resolución de preguntas clave. Es esencial que el problema esté bien definido, ya que de ello depende la coherencia y el éxito del proyecto de investigación.</a:t>
            </a:r>
            <a:endParaRPr lang="es-ES" sz="2200" dirty="0" smtClean="0"/>
          </a:p>
          <a:p>
            <a:pPr lvl="1" algn="just"/>
            <a:endParaRPr sz="1800" dirty="0">
              <a:solidFill>
                <a:srgbClr val="888888"/>
              </a:solidFill>
            </a:endParaRPr>
          </a:p>
        </p:txBody>
      </p:sp>
      <p:pic>
        <p:nvPicPr>
          <p:cNvPr id="5" name="Google Shape;102;p23">
            <a:extLst>
              <a:ext uri="{FF2B5EF4-FFF2-40B4-BE49-F238E27FC236}">
                <a16:creationId xmlns="" xmlns:a16="http://schemas.microsoft.com/office/drawing/2014/main" id="{AD741E73-715E-A762-D7CB-CDE948A8F01C}"/>
              </a:ext>
            </a:extLst>
          </p:cNvPr>
          <p:cNvPicPr preferRelativeResize="0"/>
          <p:nvPr/>
        </p:nvPicPr>
        <p:blipFill rotWithShape="1">
          <a:blip r:embed="rId4">
            <a:alphaModFix/>
          </a:blip>
          <a:srcRect/>
          <a:stretch/>
        </p:blipFill>
        <p:spPr>
          <a:xfrm>
            <a:off x="4209872" y="3902171"/>
            <a:ext cx="7190107" cy="2391508"/>
          </a:xfrm>
          <a:prstGeom prst="rect">
            <a:avLst/>
          </a:prstGeom>
          <a:noFill/>
          <a:ln>
            <a:noFill/>
          </a:ln>
        </p:spPr>
      </p:pic>
      <p:pic>
        <p:nvPicPr>
          <p:cNvPr id="6" name="Google Shape;102;p23">
            <a:extLst>
              <a:ext uri="{FF2B5EF4-FFF2-40B4-BE49-F238E27FC236}">
                <a16:creationId xmlns="" xmlns:a16="http://schemas.microsoft.com/office/drawing/2014/main" id="{AD741E73-715E-A762-D7CB-CDE948A8F01C}"/>
              </a:ext>
            </a:extLst>
          </p:cNvPr>
          <p:cNvPicPr preferRelativeResize="0"/>
          <p:nvPr/>
        </p:nvPicPr>
        <p:blipFill rotWithShape="1">
          <a:blip r:embed="rId4">
            <a:alphaModFix/>
          </a:blip>
          <a:srcRect/>
          <a:stretch/>
        </p:blipFill>
        <p:spPr>
          <a:xfrm>
            <a:off x="259493" y="1073802"/>
            <a:ext cx="7190107" cy="2212788"/>
          </a:xfrm>
          <a:prstGeom prst="rect">
            <a:avLst/>
          </a:prstGeom>
          <a:noFill/>
          <a:ln>
            <a:noFill/>
          </a:ln>
        </p:spPr>
      </p:pic>
      <p:sp>
        <p:nvSpPr>
          <p:cNvPr id="7" name="Google Shape;128;p5"/>
          <p:cNvSpPr txBox="1"/>
          <p:nvPr/>
        </p:nvSpPr>
        <p:spPr>
          <a:xfrm>
            <a:off x="4340773" y="3925617"/>
            <a:ext cx="6941976" cy="2191406"/>
          </a:xfrm>
          <a:prstGeom prst="rect">
            <a:avLst/>
          </a:prstGeom>
          <a:noFill/>
          <a:ln>
            <a:noFill/>
          </a:ln>
        </p:spPr>
        <p:txBody>
          <a:bodyPr spcFirstLastPara="1" wrap="square" lIns="91425" tIns="45700" rIns="91425" bIns="45700" anchor="t" anchorCtr="0">
            <a:normAutofit/>
          </a:bodyPr>
          <a:lstStyle/>
          <a:p>
            <a:pPr algn="ctr"/>
            <a:r>
              <a:rPr lang="es-ES" sz="1500" b="1" dirty="0" smtClean="0"/>
              <a:t>2.2 </a:t>
            </a:r>
            <a:r>
              <a:rPr lang="es-ES" sz="1500" b="1" dirty="0"/>
              <a:t>Utilidad e </a:t>
            </a:r>
            <a:r>
              <a:rPr lang="es-ES" sz="1500" b="1" dirty="0" smtClean="0"/>
              <a:t>importancia</a:t>
            </a:r>
          </a:p>
          <a:p>
            <a:pPr algn="just"/>
            <a:r>
              <a:rPr lang="es-ES" sz="1500" dirty="0"/>
              <a:t/>
            </a:r>
            <a:br>
              <a:rPr lang="es-ES" sz="1500" dirty="0"/>
            </a:br>
            <a:r>
              <a:rPr lang="es-ES" sz="1500" dirty="0"/>
              <a:t>R</a:t>
            </a:r>
            <a:r>
              <a:rPr lang="es-ES" sz="1500" dirty="0" smtClean="0"/>
              <a:t>adica </a:t>
            </a:r>
            <a:r>
              <a:rPr lang="es-ES" sz="1500" dirty="0"/>
              <a:t>en su capacidad para enfocar la investigación, guiando cada fase del proyecto, desde la recolección de datos hasta el análisis final. Un planteamiento claro evita la dispersión de esfuerzos y recursos, asegurando que el investigador mantenga una dirección coherente a lo largo del estudio. Su importancia también reside en que proporciona la base sobre la cual se construye la justificación del estudio, demostrando la relevancia del tema investigado para la comunidad académica o la práctica profesional.</a:t>
            </a:r>
          </a:p>
          <a:p>
            <a:pPr marL="457200" lvl="2" indent="-457200">
              <a:buFont typeface="Arial" panose="020B0604020202020204" pitchFamily="34" charset="0"/>
              <a:buChar char="•"/>
            </a:pPr>
            <a:endParaRPr lang="es-ES" sz="3300" dirty="0" smtClean="0"/>
          </a:p>
          <a:p>
            <a:pPr lvl="1" algn="just"/>
            <a:endParaRPr sz="1800" dirty="0">
              <a:solidFill>
                <a:srgbClr val="888888"/>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304" y="1098448"/>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57" y="3648032"/>
            <a:ext cx="2849625" cy="189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9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pic>
        <p:nvPicPr>
          <p:cNvPr id="6" name="Google Shape;102;p23">
            <a:extLst>
              <a:ext uri="{FF2B5EF4-FFF2-40B4-BE49-F238E27FC236}">
                <a16:creationId xmlns="" xmlns:a16="http://schemas.microsoft.com/office/drawing/2014/main" id="{AD741E73-715E-A762-D7CB-CDE948A8F01C}"/>
              </a:ext>
            </a:extLst>
          </p:cNvPr>
          <p:cNvPicPr preferRelativeResize="0"/>
          <p:nvPr/>
        </p:nvPicPr>
        <p:blipFill rotWithShape="1">
          <a:blip r:embed="rId4">
            <a:alphaModFix/>
          </a:blip>
          <a:srcRect/>
          <a:stretch/>
        </p:blipFill>
        <p:spPr>
          <a:xfrm>
            <a:off x="694299" y="496485"/>
            <a:ext cx="6737278" cy="6183869"/>
          </a:xfrm>
          <a:prstGeom prst="rect">
            <a:avLst/>
          </a:prstGeom>
          <a:noFill/>
          <a:ln>
            <a:noFill/>
          </a:ln>
        </p:spPr>
      </p:pic>
      <p:sp>
        <p:nvSpPr>
          <p:cNvPr id="4" name="Rectangle 3"/>
          <p:cNvSpPr/>
          <p:nvPr/>
        </p:nvSpPr>
        <p:spPr>
          <a:xfrm>
            <a:off x="947391" y="669928"/>
            <a:ext cx="6096000" cy="5940088"/>
          </a:xfrm>
          <a:prstGeom prst="rect">
            <a:avLst/>
          </a:prstGeom>
        </p:spPr>
        <p:txBody>
          <a:bodyPr>
            <a:spAutoFit/>
          </a:bodyPr>
          <a:lstStyle/>
          <a:p>
            <a:r>
              <a:rPr lang="es-ES" sz="2000" b="1" dirty="0"/>
              <a:t>2.3.1 Objetivo General y </a:t>
            </a:r>
            <a:r>
              <a:rPr lang="es-ES" sz="2000" b="1" dirty="0" smtClean="0"/>
              <a:t>Específicos</a:t>
            </a:r>
          </a:p>
          <a:p>
            <a:endParaRPr lang="es-ES" sz="1800" b="1" dirty="0"/>
          </a:p>
          <a:p>
            <a:pPr marL="342900" indent="-342900" algn="just">
              <a:buFont typeface="Arial" panose="020B0604020202020204" pitchFamily="34" charset="0"/>
              <a:buChar char="•"/>
            </a:pPr>
            <a:r>
              <a:rPr lang="es-ES" sz="1800" dirty="0"/>
              <a:t>El objetivo general de una investigación es la meta principal que se espera alcanzar al finalizar el estudio. </a:t>
            </a:r>
            <a:endParaRPr lang="es-ES" sz="1800" dirty="0" smtClean="0"/>
          </a:p>
          <a:p>
            <a:pPr marL="342900" indent="-342900" algn="just">
              <a:buFont typeface="Arial" panose="020B0604020202020204" pitchFamily="34" charset="0"/>
              <a:buChar char="•"/>
            </a:pPr>
            <a:endParaRPr lang="es-ES" sz="1800" dirty="0" smtClean="0"/>
          </a:p>
          <a:p>
            <a:pPr marL="342900" indent="-342900" algn="just">
              <a:buFont typeface="Arial" panose="020B0604020202020204" pitchFamily="34" charset="0"/>
              <a:buChar char="•"/>
            </a:pPr>
            <a:r>
              <a:rPr lang="es-ES" sz="1800" dirty="0" smtClean="0"/>
              <a:t>Este </a:t>
            </a:r>
            <a:r>
              <a:rPr lang="es-ES" sz="1800" dirty="0"/>
              <a:t>objetivo ofrece una visión amplia del propósito del proyecto y orienta todo el proceso de investigación hacia un resultado específico. </a:t>
            </a:r>
            <a:endParaRPr lang="es-ES" sz="1800" dirty="0" smtClean="0"/>
          </a:p>
          <a:p>
            <a:pPr marL="342900" indent="-342900" algn="just">
              <a:buFont typeface="Arial" panose="020B0604020202020204" pitchFamily="34" charset="0"/>
              <a:buChar char="•"/>
            </a:pPr>
            <a:endParaRPr lang="es-ES" sz="1800" dirty="0" smtClean="0"/>
          </a:p>
          <a:p>
            <a:pPr marL="342900" indent="-342900" algn="just">
              <a:buFont typeface="Arial" panose="020B0604020202020204" pitchFamily="34" charset="0"/>
              <a:buChar char="•"/>
            </a:pPr>
            <a:r>
              <a:rPr lang="es-ES" sz="1800" dirty="0" smtClean="0"/>
              <a:t>Los </a:t>
            </a:r>
            <a:r>
              <a:rPr lang="es-ES" sz="1800" dirty="0"/>
              <a:t>objetivos específicos, por otro lado, son sub-metas que desglosan el objetivo general en pasos más concretos y manejables. </a:t>
            </a:r>
            <a:endParaRPr lang="es-ES" sz="1800" dirty="0" smtClean="0"/>
          </a:p>
          <a:p>
            <a:pPr marL="342900" indent="-342900" algn="just">
              <a:buFont typeface="Arial" panose="020B0604020202020204" pitchFamily="34" charset="0"/>
              <a:buChar char="•"/>
            </a:pPr>
            <a:endParaRPr lang="es-ES" sz="1800" dirty="0" smtClean="0"/>
          </a:p>
          <a:p>
            <a:pPr marL="342900" indent="-342900" algn="just">
              <a:buFont typeface="Arial" panose="020B0604020202020204" pitchFamily="34" charset="0"/>
              <a:buChar char="•"/>
            </a:pPr>
            <a:r>
              <a:rPr lang="es-ES" sz="1800" dirty="0" smtClean="0"/>
              <a:t>Estos </a:t>
            </a:r>
            <a:r>
              <a:rPr lang="es-ES" sz="1800" dirty="0"/>
              <a:t>objetivos específicos guían las diferentes etapas del estudio, desde la recolección de datos hasta el análisis y la interpretación de los resultados. </a:t>
            </a:r>
            <a:endParaRPr lang="es-ES" sz="1800" dirty="0" smtClean="0"/>
          </a:p>
          <a:p>
            <a:pPr marL="342900" indent="-342900" algn="just">
              <a:buFont typeface="Arial" panose="020B0604020202020204" pitchFamily="34" charset="0"/>
              <a:buChar char="•"/>
            </a:pPr>
            <a:endParaRPr lang="es-ES" sz="1800" dirty="0" smtClean="0"/>
          </a:p>
          <a:p>
            <a:pPr marL="342900" indent="-342900" algn="just">
              <a:buFont typeface="Arial" panose="020B0604020202020204" pitchFamily="34" charset="0"/>
              <a:buChar char="•"/>
            </a:pPr>
            <a:r>
              <a:rPr lang="es-ES" sz="1800" dirty="0" smtClean="0"/>
              <a:t>Es </a:t>
            </a:r>
            <a:r>
              <a:rPr lang="es-ES" sz="1800" dirty="0"/>
              <a:t>esencial que tanto el objetivo general como los específicos sean claros, medibles y alcanzables, ya que sirven como referencia para evaluar el éxito de la investigación.</a:t>
            </a:r>
          </a:p>
        </p:txBody>
      </p:sp>
      <p:sp>
        <p:nvSpPr>
          <p:cNvPr id="7" name="Google Shape;92;p4"/>
          <p:cNvSpPr txBox="1"/>
          <p:nvPr/>
        </p:nvSpPr>
        <p:spPr>
          <a:xfrm>
            <a:off x="1784325" y="-5450"/>
            <a:ext cx="8179484" cy="431597"/>
          </a:xfrm>
          <a:prstGeom prst="rect">
            <a:avLst/>
          </a:prstGeom>
          <a:noFill/>
          <a:ln>
            <a:noFill/>
          </a:ln>
        </p:spPr>
        <p:txBody>
          <a:bodyPr spcFirstLastPara="1" wrap="square" lIns="91425" tIns="45700" rIns="91425" bIns="45700" anchor="b" anchorCtr="0">
            <a:noAutofit/>
          </a:bodyPr>
          <a:lstStyle/>
          <a:p>
            <a:pPr lvl="0" algn="ctr"/>
            <a:r>
              <a:rPr lang="es-ES" sz="2200" b="1" dirty="0">
                <a:solidFill>
                  <a:schemeClr val="tx1"/>
                </a:solidFill>
                <a:latin typeface="Arial" panose="020B0604020202020204" pitchFamily="34" charset="0"/>
                <a:cs typeface="Arial" panose="020B0604020202020204" pitchFamily="34" charset="0"/>
              </a:rPr>
              <a:t>2.3 Elementos del </a:t>
            </a:r>
            <a:r>
              <a:rPr lang="es-ES" sz="2200" b="1" dirty="0" smtClean="0">
                <a:solidFill>
                  <a:schemeClr val="tx1"/>
                </a:solidFill>
                <a:latin typeface="Arial" panose="020B0604020202020204" pitchFamily="34" charset="0"/>
                <a:cs typeface="Arial" panose="020B0604020202020204" pitchFamily="34" charset="0"/>
              </a:rPr>
              <a:t>planteamiento de investigación</a:t>
            </a:r>
            <a:endParaRPr lang="es-ES" sz="2200" b="1"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080" y="1795548"/>
            <a:ext cx="4233949" cy="317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5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91" name="Google Shape;91;p4"/>
          <p:cNvSpPr txBox="1"/>
          <p:nvPr/>
        </p:nvSpPr>
        <p:spPr>
          <a:xfrm>
            <a:off x="2698015" y="557768"/>
            <a:ext cx="5342400" cy="6125092"/>
          </a:xfrm>
          <a:prstGeom prst="rect">
            <a:avLst/>
          </a:prstGeom>
          <a:noFill/>
          <a:ln>
            <a:noFill/>
          </a:ln>
        </p:spPr>
        <p:txBody>
          <a:bodyPr spcFirstLastPara="1" wrap="square" lIns="91425" tIns="45700" rIns="91425" bIns="45700" anchor="t" anchorCtr="0">
            <a:noAutofit/>
          </a:bodyPr>
          <a:lstStyle/>
          <a:p>
            <a:pPr marL="285750" indent="-285750" algn="just">
              <a:lnSpc>
                <a:spcPct val="115000"/>
              </a:lnSpc>
              <a:buFont typeface="Arial" panose="020B0604020202020204" pitchFamily="34" charset="0"/>
              <a:buChar char="•"/>
            </a:pPr>
            <a:r>
              <a:rPr lang="es-ES" sz="1630" dirty="0" smtClean="0">
                <a:latin typeface="+mn-lt"/>
              </a:rPr>
              <a:t>Son </a:t>
            </a:r>
            <a:r>
              <a:rPr lang="es-ES" sz="1630" dirty="0">
                <a:latin typeface="+mn-lt"/>
              </a:rPr>
              <a:t>las interrogantes centrales que guían un estudio. </a:t>
            </a:r>
            <a:endParaRPr lang="es-ES" sz="1630" dirty="0" smtClean="0">
              <a:latin typeface="+mn-lt"/>
            </a:endParaRPr>
          </a:p>
          <a:p>
            <a:pPr marL="285750" indent="-285750" algn="just">
              <a:lnSpc>
                <a:spcPct val="115000"/>
              </a:lnSpc>
              <a:buFont typeface="Arial" panose="020B0604020202020204" pitchFamily="34" charset="0"/>
              <a:buChar char="•"/>
            </a:pPr>
            <a:endParaRPr lang="es-ES" sz="1630" dirty="0" smtClean="0">
              <a:latin typeface="+mn-lt"/>
            </a:endParaRPr>
          </a:p>
          <a:p>
            <a:pPr marL="285750" indent="-285750" algn="just">
              <a:lnSpc>
                <a:spcPct val="115000"/>
              </a:lnSpc>
              <a:buFont typeface="Arial" panose="020B0604020202020204" pitchFamily="34" charset="0"/>
              <a:buChar char="•"/>
            </a:pPr>
            <a:r>
              <a:rPr lang="es-ES" sz="1630" dirty="0" smtClean="0">
                <a:latin typeface="+mn-lt"/>
              </a:rPr>
              <a:t>Estas </a:t>
            </a:r>
            <a:r>
              <a:rPr lang="es-ES" sz="1630" dirty="0">
                <a:latin typeface="+mn-lt"/>
              </a:rPr>
              <a:t>preguntas deben estar directamente relacionadas con los objetivos de la investigación y plantearse de manera que puedan ser respondidas a través de la recolección y análisis de datos. </a:t>
            </a:r>
            <a:endParaRPr lang="es-ES" sz="1630" dirty="0" smtClean="0">
              <a:latin typeface="+mn-lt"/>
            </a:endParaRPr>
          </a:p>
          <a:p>
            <a:pPr marL="285750" indent="-285750" algn="just">
              <a:lnSpc>
                <a:spcPct val="115000"/>
              </a:lnSpc>
              <a:buFont typeface="Arial" panose="020B0604020202020204" pitchFamily="34" charset="0"/>
              <a:buChar char="•"/>
            </a:pPr>
            <a:endParaRPr lang="es-ES" sz="1630" dirty="0" smtClean="0">
              <a:latin typeface="+mn-lt"/>
            </a:endParaRPr>
          </a:p>
          <a:p>
            <a:pPr marL="285750" indent="-285750" algn="just">
              <a:lnSpc>
                <a:spcPct val="115000"/>
              </a:lnSpc>
              <a:buFont typeface="Arial" panose="020B0604020202020204" pitchFamily="34" charset="0"/>
              <a:buChar char="•"/>
            </a:pPr>
            <a:r>
              <a:rPr lang="es-ES" sz="1630" dirty="0" smtClean="0">
                <a:latin typeface="+mn-lt"/>
              </a:rPr>
              <a:t>Las </a:t>
            </a:r>
            <a:r>
              <a:rPr lang="es-ES" sz="1630" dirty="0">
                <a:latin typeface="+mn-lt"/>
              </a:rPr>
              <a:t>preguntas de investigación deben ser claras, específicas y estar formuladas de tal manera que permitan al investigador profundizar en el problema identificado. </a:t>
            </a:r>
            <a:endParaRPr lang="es-ES" sz="1630" dirty="0" smtClean="0">
              <a:latin typeface="+mn-lt"/>
            </a:endParaRPr>
          </a:p>
          <a:p>
            <a:pPr marL="285750" indent="-285750" algn="just">
              <a:lnSpc>
                <a:spcPct val="115000"/>
              </a:lnSpc>
              <a:buFont typeface="Arial" panose="020B0604020202020204" pitchFamily="34" charset="0"/>
              <a:buChar char="•"/>
            </a:pPr>
            <a:endParaRPr lang="es-ES" sz="1630" dirty="0" smtClean="0">
              <a:latin typeface="+mn-lt"/>
            </a:endParaRPr>
          </a:p>
          <a:p>
            <a:pPr marL="285750" indent="-285750" algn="just">
              <a:lnSpc>
                <a:spcPct val="115000"/>
              </a:lnSpc>
              <a:buFont typeface="Arial" panose="020B0604020202020204" pitchFamily="34" charset="0"/>
              <a:buChar char="•"/>
            </a:pPr>
            <a:r>
              <a:rPr lang="es-ES" sz="1630" dirty="0" smtClean="0">
                <a:latin typeface="+mn-lt"/>
              </a:rPr>
              <a:t>Un </a:t>
            </a:r>
            <a:r>
              <a:rPr lang="es-ES" sz="1630" dirty="0">
                <a:latin typeface="+mn-lt"/>
              </a:rPr>
              <a:t>buen conjunto de preguntas de investigación ayudará a enfocar el estudio, evitando desviaciones y manteniendo la coherencia en el análisis de los datos. </a:t>
            </a:r>
            <a:endParaRPr lang="es-ES" sz="1630" dirty="0" smtClean="0">
              <a:latin typeface="+mn-lt"/>
            </a:endParaRPr>
          </a:p>
          <a:p>
            <a:pPr algn="just">
              <a:lnSpc>
                <a:spcPct val="115000"/>
              </a:lnSpc>
            </a:pPr>
            <a:endParaRPr lang="es-ES" sz="1630" dirty="0" smtClean="0">
              <a:latin typeface="+mn-lt"/>
            </a:endParaRPr>
          </a:p>
          <a:p>
            <a:pPr marL="285750" indent="-285750" algn="just">
              <a:lnSpc>
                <a:spcPct val="115000"/>
              </a:lnSpc>
              <a:buFont typeface="Arial" panose="020B0604020202020204" pitchFamily="34" charset="0"/>
              <a:buChar char="•"/>
            </a:pPr>
            <a:r>
              <a:rPr lang="es-ES" sz="1630" dirty="0" smtClean="0">
                <a:latin typeface="+mn-lt"/>
              </a:rPr>
              <a:t>Además</a:t>
            </a:r>
            <a:r>
              <a:rPr lang="es-ES" sz="1630" dirty="0">
                <a:latin typeface="+mn-lt"/>
              </a:rPr>
              <a:t>, las preguntas de investigación son fundamentales para definir la metodología y las técnicas de investigación a emplear.</a:t>
            </a:r>
            <a:endParaRPr lang="es-ES" sz="1630" dirty="0" smtClean="0">
              <a:latin typeface="+mn-lt"/>
              <a:ea typeface="Calibri"/>
              <a:cs typeface="Times New Roman"/>
            </a:endParaRPr>
          </a:p>
          <a:p>
            <a:pPr algn="just"/>
            <a:endParaRPr lang="en-US" sz="2000" b="1" dirty="0">
              <a:solidFill>
                <a:schemeClr val="tx1"/>
              </a:solidFill>
            </a:endParaRPr>
          </a:p>
        </p:txBody>
      </p:sp>
      <p:sp>
        <p:nvSpPr>
          <p:cNvPr id="92" name="Google Shape;92;p4"/>
          <p:cNvSpPr txBox="1"/>
          <p:nvPr/>
        </p:nvSpPr>
        <p:spPr>
          <a:xfrm>
            <a:off x="1485105" y="37354"/>
            <a:ext cx="8179484" cy="411771"/>
          </a:xfrm>
          <a:prstGeom prst="rect">
            <a:avLst/>
          </a:prstGeom>
          <a:noFill/>
          <a:ln>
            <a:noFill/>
          </a:ln>
        </p:spPr>
        <p:txBody>
          <a:bodyPr spcFirstLastPara="1" wrap="square" lIns="91425" tIns="45700" rIns="91425" bIns="45700" anchor="b" anchorCtr="0">
            <a:noAutofit/>
          </a:bodyPr>
          <a:lstStyle/>
          <a:p>
            <a:pPr>
              <a:buClr>
                <a:srgbClr val="273751"/>
              </a:buClr>
              <a:buSzPct val="100000"/>
            </a:pPr>
            <a:endParaRPr lang="es-MX" sz="2000" b="1" dirty="0">
              <a:solidFill>
                <a:schemeClr val="tx1"/>
              </a:solidFill>
              <a:ea typeface="Calibri"/>
            </a:endParaRPr>
          </a:p>
          <a:p>
            <a:pPr algn="ctr"/>
            <a:r>
              <a:rPr lang="es-ES" sz="2000" b="1" dirty="0">
                <a:solidFill>
                  <a:schemeClr val="tx1"/>
                </a:solidFill>
                <a:latin typeface="Arial" panose="020B0604020202020204" pitchFamily="34" charset="0"/>
                <a:cs typeface="Arial" panose="020B0604020202020204" pitchFamily="34" charset="0"/>
              </a:rPr>
              <a:t>2.3.2 Preguntas de </a:t>
            </a:r>
            <a:r>
              <a:rPr lang="es-ES" sz="2000" b="1" dirty="0" smtClean="0">
                <a:solidFill>
                  <a:schemeClr val="tx1"/>
                </a:solidFill>
                <a:latin typeface="Arial" panose="020B0604020202020204" pitchFamily="34" charset="0"/>
                <a:cs typeface="Arial" panose="020B0604020202020204" pitchFamily="34" charset="0"/>
              </a:rPr>
              <a:t>investigación</a:t>
            </a:r>
            <a:endParaRPr lang="es-ES" sz="2000" b="1" dirty="0">
              <a:solidFill>
                <a:schemeClr val="tx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173"/>
          <a:stretch/>
        </p:blipFill>
        <p:spPr bwMode="auto">
          <a:xfrm>
            <a:off x="8198328" y="2032438"/>
            <a:ext cx="3882525" cy="317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35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8" name="Google Shape;128;p5"/>
          <p:cNvSpPr txBox="1"/>
          <p:nvPr/>
        </p:nvSpPr>
        <p:spPr>
          <a:xfrm>
            <a:off x="4183289" y="149629"/>
            <a:ext cx="6941976" cy="6448395"/>
          </a:xfrm>
          <a:prstGeom prst="rect">
            <a:avLst/>
          </a:prstGeom>
          <a:noFill/>
          <a:ln>
            <a:noFill/>
          </a:ln>
        </p:spPr>
        <p:txBody>
          <a:bodyPr spcFirstLastPara="1" wrap="square" lIns="91425" tIns="45700" rIns="91425" bIns="45700" anchor="t" anchorCtr="0">
            <a:normAutofit fontScale="25000" lnSpcReduction="20000"/>
          </a:bodyPr>
          <a:lstStyle/>
          <a:p>
            <a:pPr algn="ctr">
              <a:lnSpc>
                <a:spcPct val="110000"/>
              </a:lnSpc>
            </a:pPr>
            <a:r>
              <a:rPr lang="es-ES" sz="6400" b="1" dirty="0" smtClean="0"/>
              <a:t>2.3.3 Justificación</a:t>
            </a:r>
          </a:p>
          <a:p>
            <a:pPr algn="ctr">
              <a:lnSpc>
                <a:spcPct val="110000"/>
              </a:lnSpc>
            </a:pPr>
            <a:endParaRPr lang="es-ES" sz="6400" b="1" dirty="0" smtClean="0"/>
          </a:p>
          <a:p>
            <a:pPr algn="ctr">
              <a:lnSpc>
                <a:spcPct val="110000"/>
              </a:lnSpc>
            </a:pPr>
            <a:endParaRPr lang="es-ES" sz="2200" b="1" dirty="0"/>
          </a:p>
          <a:p>
            <a:pPr marL="182563" indent="-182563" algn="just">
              <a:lnSpc>
                <a:spcPct val="110000"/>
              </a:lnSpc>
              <a:buFont typeface="Arial" panose="020B0604020202020204" pitchFamily="34" charset="0"/>
              <a:buChar char="•"/>
            </a:pPr>
            <a:r>
              <a:rPr lang="es-ES" sz="5700" dirty="0" smtClean="0"/>
              <a:t>Es una </a:t>
            </a:r>
            <a:r>
              <a:rPr lang="es-ES" sz="5700" dirty="0"/>
              <a:t>de las partes más cruciales del planteamiento del problema, ya que establece la relevancia y la necesidad de llevar a cabo el estudio. </a:t>
            </a:r>
            <a:r>
              <a:rPr lang="es-ES" sz="5700" dirty="0" smtClean="0"/>
              <a:t> Este </a:t>
            </a:r>
            <a:r>
              <a:rPr lang="es-ES" sz="5700" dirty="0"/>
              <a:t>apartado debe argumentar de manera convincente por qué es importante investigar el problema planteado, y qué beneficios se espera obtener de la investigación, tanto a nivel teórico como práctico</a:t>
            </a:r>
            <a:r>
              <a:rPr lang="es-ES" sz="5700" dirty="0" smtClean="0"/>
              <a:t>.</a:t>
            </a:r>
          </a:p>
          <a:p>
            <a:pPr algn="just">
              <a:lnSpc>
                <a:spcPct val="110000"/>
              </a:lnSpc>
            </a:pPr>
            <a:endParaRPr lang="es-ES" sz="5700" dirty="0"/>
          </a:p>
          <a:p>
            <a:pPr marL="182563" indent="-182563" algn="just">
              <a:lnSpc>
                <a:spcPct val="110000"/>
              </a:lnSpc>
              <a:buFont typeface="Arial" panose="020B0604020202020204" pitchFamily="34" charset="0"/>
              <a:buChar char="•"/>
            </a:pPr>
            <a:r>
              <a:rPr lang="es-ES" sz="5700" dirty="0" smtClean="0"/>
              <a:t>Una </a:t>
            </a:r>
            <a:r>
              <a:rPr lang="es-ES" sz="5700" dirty="0"/>
              <a:t>buena justificación debe responder a preguntas clave como: </a:t>
            </a:r>
            <a:endParaRPr lang="es-ES" sz="5700" dirty="0" smtClean="0"/>
          </a:p>
          <a:p>
            <a:pPr algn="just">
              <a:lnSpc>
                <a:spcPct val="110000"/>
              </a:lnSpc>
            </a:pPr>
            <a:r>
              <a:rPr lang="es-ES" sz="5700" dirty="0" smtClean="0"/>
              <a:t>¿</a:t>
            </a:r>
            <a:r>
              <a:rPr lang="es-ES" sz="5700" dirty="0"/>
              <a:t>Por qué es importante este problema? </a:t>
            </a:r>
            <a:endParaRPr lang="es-ES" sz="5700" dirty="0" smtClean="0"/>
          </a:p>
          <a:p>
            <a:pPr algn="just">
              <a:lnSpc>
                <a:spcPct val="110000"/>
              </a:lnSpc>
            </a:pPr>
            <a:r>
              <a:rPr lang="es-ES" sz="5700" dirty="0" smtClean="0"/>
              <a:t>¿</a:t>
            </a:r>
            <a:r>
              <a:rPr lang="es-ES" sz="5700" dirty="0"/>
              <a:t>A quiénes afecta o beneficiará la solución de este problema? </a:t>
            </a:r>
            <a:endParaRPr lang="es-ES" sz="5700" dirty="0" smtClean="0"/>
          </a:p>
          <a:p>
            <a:pPr algn="just">
              <a:lnSpc>
                <a:spcPct val="110000"/>
              </a:lnSpc>
            </a:pPr>
            <a:r>
              <a:rPr lang="es-ES" sz="5700" dirty="0" smtClean="0"/>
              <a:t>¿</a:t>
            </a:r>
            <a:r>
              <a:rPr lang="es-ES" sz="5700" dirty="0"/>
              <a:t>Qué brecha de conocimiento o necesidad práctica aborda el estudio? </a:t>
            </a:r>
            <a:endParaRPr lang="es-ES" sz="5700" dirty="0" smtClean="0"/>
          </a:p>
          <a:p>
            <a:pPr algn="just">
              <a:lnSpc>
                <a:spcPct val="110000"/>
              </a:lnSpc>
            </a:pPr>
            <a:endParaRPr lang="es-ES" sz="5700" dirty="0"/>
          </a:p>
          <a:p>
            <a:pPr marL="182563" indent="-182563" algn="just">
              <a:lnSpc>
                <a:spcPct val="110000"/>
              </a:lnSpc>
              <a:buFont typeface="Arial" panose="020B0604020202020204" pitchFamily="34" charset="0"/>
              <a:buChar char="•"/>
            </a:pPr>
            <a:r>
              <a:rPr lang="es-ES" sz="5700" dirty="0" smtClean="0"/>
              <a:t>Además</a:t>
            </a:r>
            <a:r>
              <a:rPr lang="es-ES" sz="5700" dirty="0"/>
              <a:t>, debe demostrar cómo la investigación contribuirá al avance del conocimiento en un área específica o cómo resolverá un problema práctico que tiene implicaciones significativas en el campo de estudio o en la sociedad en general</a:t>
            </a:r>
            <a:r>
              <a:rPr lang="es-ES" sz="5700" dirty="0" smtClean="0"/>
              <a:t>.</a:t>
            </a:r>
          </a:p>
          <a:p>
            <a:pPr marL="182563" indent="-182563" algn="just">
              <a:lnSpc>
                <a:spcPct val="110000"/>
              </a:lnSpc>
              <a:buFont typeface="Arial" panose="020B0604020202020204" pitchFamily="34" charset="0"/>
              <a:buChar char="•"/>
            </a:pPr>
            <a:endParaRPr lang="es-ES" sz="5700" dirty="0"/>
          </a:p>
          <a:p>
            <a:pPr marL="182563" indent="-182563" algn="just">
              <a:lnSpc>
                <a:spcPct val="110000"/>
              </a:lnSpc>
              <a:buFont typeface="Arial" panose="020B0604020202020204" pitchFamily="34" charset="0"/>
              <a:buChar char="•"/>
            </a:pPr>
            <a:r>
              <a:rPr lang="es-ES" sz="5700" dirty="0" smtClean="0"/>
              <a:t>La </a:t>
            </a:r>
            <a:r>
              <a:rPr lang="es-ES" sz="5700" dirty="0"/>
              <a:t>justificación también debe vincular el problema con la literatura existente, mostrando cómo el estudio propuesto complementa, expande o desafía los conocimientos actuales. Es esencial que se resalten las limitaciones de estudios previos y cómo la investigación propuesta superará esas limitaciones o abordará aspectos que no han sido suficientemente explorados</a:t>
            </a:r>
            <a:r>
              <a:rPr lang="es-ES" sz="5700" dirty="0" smtClean="0"/>
              <a:t>.</a:t>
            </a:r>
          </a:p>
          <a:p>
            <a:pPr marL="182563" indent="-182563" algn="just">
              <a:lnSpc>
                <a:spcPct val="110000"/>
              </a:lnSpc>
              <a:buFont typeface="Arial" panose="020B0604020202020204" pitchFamily="34" charset="0"/>
              <a:buChar char="•"/>
            </a:pPr>
            <a:endParaRPr lang="es-ES" sz="5700" dirty="0"/>
          </a:p>
          <a:p>
            <a:pPr marL="182563" indent="-182563" algn="just">
              <a:lnSpc>
                <a:spcPct val="110000"/>
              </a:lnSpc>
              <a:buFont typeface="Arial" panose="020B0604020202020204" pitchFamily="34" charset="0"/>
              <a:buChar char="•"/>
            </a:pPr>
            <a:r>
              <a:rPr lang="es-ES" sz="5700" dirty="0" smtClean="0"/>
              <a:t>Por </a:t>
            </a:r>
            <a:r>
              <a:rPr lang="es-ES" sz="5700" dirty="0"/>
              <a:t>otro lado, la justificación debe reflejar una visión práctica y realista de los posibles beneficios de la investigación. Estos beneficios pueden incluir mejoras en políticas públicas, desarrollo de nuevas tecnologías, aportes a la educación, o incluso cambios en comportamientos sociales o económicos. También es importante que la justificación contemple las implicaciones éticas de la investigación, asegurando que el estudio se realizará de manera responsable y respetuosa con los sujetos o contextos involucrados</a:t>
            </a:r>
            <a:r>
              <a:rPr lang="es-ES" sz="5700" dirty="0" smtClean="0"/>
              <a:t>.</a:t>
            </a:r>
          </a:p>
          <a:p>
            <a:pPr marL="182563" indent="-182563" algn="just">
              <a:lnSpc>
                <a:spcPct val="110000"/>
              </a:lnSpc>
              <a:buFont typeface="Arial" panose="020B0604020202020204" pitchFamily="34" charset="0"/>
              <a:buChar char="•"/>
            </a:pPr>
            <a:endParaRPr lang="es-ES" sz="2800" dirty="0"/>
          </a:p>
        </p:txBody>
      </p:sp>
      <p:pic>
        <p:nvPicPr>
          <p:cNvPr id="6" name="Google Shape;102;p23">
            <a:extLst>
              <a:ext uri="{FF2B5EF4-FFF2-40B4-BE49-F238E27FC236}">
                <a16:creationId xmlns="" xmlns:a16="http://schemas.microsoft.com/office/drawing/2014/main" id="{AD741E73-715E-A762-D7CB-CDE948A8F01C}"/>
              </a:ext>
            </a:extLst>
          </p:cNvPr>
          <p:cNvPicPr preferRelativeResize="0"/>
          <p:nvPr/>
        </p:nvPicPr>
        <p:blipFill rotWithShape="1">
          <a:blip r:embed="rId4">
            <a:alphaModFix/>
          </a:blip>
          <a:srcRect/>
          <a:stretch/>
        </p:blipFill>
        <p:spPr>
          <a:xfrm>
            <a:off x="3975672" y="-21378"/>
            <a:ext cx="7357210" cy="6598024"/>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2699"/>
            <a:ext cx="3934791" cy="261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89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4" name="Rectangle 3"/>
          <p:cNvSpPr/>
          <p:nvPr/>
        </p:nvSpPr>
        <p:spPr>
          <a:xfrm>
            <a:off x="947390" y="357450"/>
            <a:ext cx="7118345" cy="6632585"/>
          </a:xfrm>
          <a:prstGeom prst="rect">
            <a:avLst/>
          </a:prstGeom>
        </p:spPr>
        <p:txBody>
          <a:bodyPr wrap="square">
            <a:spAutoFit/>
          </a:bodyPr>
          <a:lstStyle/>
          <a:p>
            <a:pPr marL="285750" indent="-285750" algn="just">
              <a:buFont typeface="Arial" panose="020B0604020202020204" pitchFamily="34" charset="0"/>
              <a:buChar char="•"/>
            </a:pPr>
            <a:r>
              <a:rPr lang="es-ES" sz="1250" dirty="0" smtClean="0"/>
              <a:t>Es </a:t>
            </a:r>
            <a:r>
              <a:rPr lang="es-ES" sz="1250" dirty="0"/>
              <a:t>un aspecto esencial que determina si el proyecto propuesto puede llevarse a cabo con éxito dentro de los recursos y condiciones disponibles. Este subtema se enfoca en evaluar si la investigación es factible en términos de tiempo, costos, accesibilidad a la información, disponibilidad de herramientas, y capacidad técnica del investigador o del equipo de investigación</a:t>
            </a:r>
            <a:r>
              <a:rPr lang="es-ES" sz="1250" dirty="0" smtClean="0"/>
              <a:t>.</a:t>
            </a:r>
          </a:p>
          <a:p>
            <a:pPr marL="285750" indent="-285750" algn="just">
              <a:buFont typeface="Arial" panose="020B0604020202020204" pitchFamily="34" charset="0"/>
              <a:buChar char="•"/>
            </a:pPr>
            <a:endParaRPr lang="es-ES" sz="1250" dirty="0"/>
          </a:p>
          <a:p>
            <a:pPr marL="285750" indent="-285750" algn="just">
              <a:buFont typeface="Arial" panose="020B0604020202020204" pitchFamily="34" charset="0"/>
              <a:buChar char="•"/>
            </a:pPr>
            <a:r>
              <a:rPr lang="es-ES" sz="1250" dirty="0" smtClean="0"/>
              <a:t>Viabilidad </a:t>
            </a:r>
            <a:r>
              <a:rPr lang="es-ES" sz="1250" dirty="0"/>
              <a:t>temporal se refiere a si el proyecto puede completarse dentro del plazo previsto. Esto incluye la planificación detallada de cada fase del estudio, desde la recolección de datos hasta el análisis y la redacción final del informe. Un cronograma bien diseñado es crucial para asegurarse de que todas las etapas del proyecto se realicen de manera oportuna y sin contratiempos significativos</a:t>
            </a:r>
            <a:r>
              <a:rPr lang="es-ES" sz="1250" dirty="0" smtClean="0"/>
              <a:t>.</a:t>
            </a:r>
          </a:p>
          <a:p>
            <a:pPr marL="285750" indent="-285750" algn="just">
              <a:buFont typeface="Arial" panose="020B0604020202020204" pitchFamily="34" charset="0"/>
              <a:buChar char="•"/>
            </a:pPr>
            <a:endParaRPr lang="es-ES" sz="1250" dirty="0"/>
          </a:p>
          <a:p>
            <a:pPr marL="285750" indent="-285750" algn="just">
              <a:buFont typeface="Arial" panose="020B0604020202020204" pitchFamily="34" charset="0"/>
              <a:buChar char="•"/>
            </a:pPr>
            <a:r>
              <a:rPr lang="es-ES" sz="1250" dirty="0" smtClean="0"/>
              <a:t>Viabilidad </a:t>
            </a:r>
            <a:r>
              <a:rPr lang="es-ES" sz="1250" dirty="0"/>
              <a:t>económica, por otro lado, examina si los fondos disponibles son suficientes para cubrir los costos asociados con la investigación, tales como materiales, personal, tecnología, y otros recursos necesarios. En esta etapa, es importante realizar un presupuesto detallado que considere todos los posibles gastos, y también prever posibles contingencias financieras</a:t>
            </a:r>
            <a:r>
              <a:rPr lang="es-ES" sz="1250" dirty="0" smtClean="0"/>
              <a:t>.</a:t>
            </a:r>
          </a:p>
          <a:p>
            <a:pPr marL="285750" indent="-285750" algn="just">
              <a:buFont typeface="Arial" panose="020B0604020202020204" pitchFamily="34" charset="0"/>
              <a:buChar char="•"/>
            </a:pPr>
            <a:endParaRPr lang="es-ES" sz="1250" dirty="0"/>
          </a:p>
          <a:p>
            <a:pPr marL="285750" indent="-285750" algn="just">
              <a:buFont typeface="Arial" panose="020B0604020202020204" pitchFamily="34" charset="0"/>
              <a:buChar char="•"/>
            </a:pPr>
            <a:r>
              <a:rPr lang="es-ES" sz="1250" dirty="0" smtClean="0"/>
              <a:t>Viabilidad </a:t>
            </a:r>
            <a:r>
              <a:rPr lang="es-ES" sz="1250" dirty="0"/>
              <a:t>técnica, que evalúa si el investigador o el equipo de investigación posee las habilidades, conocimientos y competencias necesarias para llevar a cabo el estudio. Esto también incluye la disponibilidad de las tecnologías y herramientas que se utilizarán durante el proceso de investigación, como software especializado, equipos de laboratorio, o plataformas de análisis de datos.</a:t>
            </a:r>
            <a:endParaRPr lang="es-ES" sz="1250" dirty="0" smtClean="0"/>
          </a:p>
          <a:p>
            <a:pPr marL="285750" indent="-285750" algn="just">
              <a:buFont typeface="Arial" panose="020B0604020202020204" pitchFamily="34" charset="0"/>
              <a:buChar char="•"/>
            </a:pPr>
            <a:endParaRPr lang="es-ES" sz="1250" dirty="0"/>
          </a:p>
          <a:p>
            <a:pPr marL="285750" indent="-285750" algn="just">
              <a:buFont typeface="Arial" panose="020B0604020202020204" pitchFamily="34" charset="0"/>
              <a:buChar char="•"/>
            </a:pPr>
            <a:r>
              <a:rPr lang="es-ES" sz="1250" dirty="0" smtClean="0"/>
              <a:t>Además</a:t>
            </a:r>
            <a:r>
              <a:rPr lang="es-ES" sz="1250" dirty="0"/>
              <a:t>, la accesibilidad a las fuentes de información y datos es un factor crítico en la viabilidad de una investigación. El investigador debe asegurarse de que tiene acceso a las bases de datos, archivos, personas, o entornos necesarios para recolectar información relevante. Esto incluye considerar la posibilidad de obtener permisos o la disposición de los participantes para colaborar en el estudio</a:t>
            </a:r>
            <a:r>
              <a:rPr lang="es-ES" sz="1250" dirty="0" smtClean="0"/>
              <a:t>.</a:t>
            </a:r>
            <a:endParaRPr lang="es-ES" sz="1250" dirty="0"/>
          </a:p>
          <a:p>
            <a:pPr marL="285750" indent="-285750" algn="just">
              <a:buFont typeface="Arial" panose="020B0604020202020204" pitchFamily="34" charset="0"/>
              <a:buChar char="•"/>
            </a:pPr>
            <a:endParaRPr lang="es-ES" sz="1250" dirty="0"/>
          </a:p>
          <a:p>
            <a:pPr marL="285750" indent="-285750" algn="just">
              <a:buFont typeface="Arial" panose="020B0604020202020204" pitchFamily="34" charset="0"/>
              <a:buChar char="•"/>
            </a:pPr>
            <a:r>
              <a:rPr lang="es-ES" sz="1250" dirty="0" smtClean="0"/>
              <a:t>Finalmente</a:t>
            </a:r>
            <a:r>
              <a:rPr lang="es-ES" sz="1250" dirty="0"/>
              <a:t>, la viabilidad también implica la consideración de obstáculos potenciales, como barreras éticas, legales, o logísticas, y la planificación de estrategias para superarlos. Un proyecto de investigación viable debe tener un plan claro y realista para enfrentar estos desafíos, asegurando que el estudio pueda realizarse de manera eficiente y efectiva</a:t>
            </a:r>
            <a:r>
              <a:rPr lang="es-ES" sz="1250" dirty="0" smtClean="0"/>
              <a:t>.</a:t>
            </a:r>
          </a:p>
        </p:txBody>
      </p:sp>
      <p:sp>
        <p:nvSpPr>
          <p:cNvPr id="7" name="Google Shape;92;p4"/>
          <p:cNvSpPr txBox="1"/>
          <p:nvPr/>
        </p:nvSpPr>
        <p:spPr>
          <a:xfrm>
            <a:off x="-113748" y="-61777"/>
            <a:ext cx="8179484" cy="374981"/>
          </a:xfrm>
          <a:prstGeom prst="rect">
            <a:avLst/>
          </a:prstGeom>
          <a:noFill/>
          <a:ln>
            <a:noFill/>
          </a:ln>
        </p:spPr>
        <p:txBody>
          <a:bodyPr spcFirstLastPara="1" wrap="square" lIns="91425" tIns="45700" rIns="91425" bIns="45700" anchor="b" anchorCtr="0">
            <a:noAutofit/>
          </a:bodyPr>
          <a:lstStyle/>
          <a:p>
            <a:pPr algn="ctr"/>
            <a:endParaRPr lang="es-ES" sz="2200" b="1"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2.3.4 </a:t>
            </a:r>
            <a:r>
              <a:rPr lang="es-ES" sz="1600" b="1" dirty="0" smtClean="0">
                <a:latin typeface="Arial" panose="020B0604020202020204" pitchFamily="34" charset="0"/>
                <a:cs typeface="Arial" panose="020B0604020202020204" pitchFamily="34" charset="0"/>
              </a:rPr>
              <a:t>Viabilidad</a:t>
            </a:r>
            <a:endParaRPr lang="es-ES" sz="1600"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4818"/>
          <a:stretch/>
        </p:blipFill>
        <p:spPr bwMode="auto">
          <a:xfrm>
            <a:off x="8125458" y="2103120"/>
            <a:ext cx="4066542"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46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12673</TotalTime>
  <Words>1473</Words>
  <Application>Microsoft Office PowerPoint</Application>
  <PresentationFormat>Personnalisé</PresentationFormat>
  <Paragraphs>111</Paragraphs>
  <Slides>12</Slides>
  <Notes>12</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Tema de Office</vt:lpstr>
      <vt:lpstr>1_Tema de Office</vt:lpstr>
      <vt:lpstr>Présentation PowerPoint</vt:lpstr>
      <vt:lpstr>Présentation PowerPoint</vt:lpstr>
      <vt:lpstr>Metodología de la Investigación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Bibliografía</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User</cp:lastModifiedBy>
  <cp:revision>449</cp:revision>
  <dcterms:created xsi:type="dcterms:W3CDTF">2021-11-24T21:05:25Z</dcterms:created>
  <dcterms:modified xsi:type="dcterms:W3CDTF">2024-10-06T21:26:07Z</dcterms:modified>
</cp:coreProperties>
</file>